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7569200" cy="10693400"/>
  <p:notesSz cx="756920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193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68686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‹#›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68686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‹#›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68686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‹#›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68686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‹#›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68686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‹#›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583689" y="10124817"/>
            <a:ext cx="402589" cy="23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68686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‹#›</a:t>
            </a:fld>
            <a:r>
              <a:rPr spc="35" dirty="0"/>
              <a:t>/12</a:t>
            </a:r>
            <a:endParaRPr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liers.auchan.ru/yms" TargetMode="External"/><Relationship Id="rId13" Type="http://schemas.openxmlformats.org/officeDocument/2006/relationships/hyperlink" Target="mailto:appro_msk@auchan.ru" TargetMode="External"/><Relationship Id="rId3" Type="http://schemas.openxmlformats.org/officeDocument/2006/relationships/hyperlink" Target="mailto:logistic_contracts@auchan.ru" TargetMode="External"/><Relationship Id="rId7" Type="http://schemas.openxmlformats.org/officeDocument/2006/relationships/hyperlink" Target="mailto:avizator.yms_support@auchan.ru" TargetMode="External"/><Relationship Id="rId12" Type="http://schemas.openxmlformats.org/officeDocument/2006/relationships/hyperlink" Target="mailto:nskfresh_aviz@auchan.ru" TargetMode="External"/><Relationship Id="rId2" Type="http://schemas.openxmlformats.org/officeDocument/2006/relationships/hyperlink" Target="mailto:d.shashkov@auchan.ru" TargetMode="Externa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suppliers.auchan.ru/sl" TargetMode="External"/><Relationship Id="rId11" Type="http://schemas.openxmlformats.org/officeDocument/2006/relationships/hyperlink" Target="mailto:tomilino-logistics@auchan.ru" TargetMode="External"/><Relationship Id="rId5" Type="http://schemas.openxmlformats.org/officeDocument/2006/relationships/hyperlink" Target="mailto:sl_control@auchan.ru" TargetMode="External"/><Relationship Id="rId15" Type="http://schemas.openxmlformats.org/officeDocument/2006/relationships/image" Target="../media/image1.png"/><Relationship Id="rId10" Type="http://schemas.openxmlformats.org/officeDocument/2006/relationships/hyperlink" Target="mailto:a.efimenko@auchan.ru" TargetMode="External"/><Relationship Id="rId4" Type="http://schemas.openxmlformats.org/officeDocument/2006/relationships/hyperlink" Target="mailto:delivery.schedule@auchan.ru" TargetMode="External"/><Relationship Id="rId9" Type="http://schemas.openxmlformats.org/officeDocument/2006/relationships/hyperlink" Target="mailto:appro.spb@auchan.ru" TargetMode="External"/><Relationship Id="rId14" Type="http://schemas.openxmlformats.org/officeDocument/2006/relationships/hyperlink" Target="mailto:sg_reception@auchan.ru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OperatorAD_NG@auchan.ru" TargetMode="External"/><Relationship Id="rId13" Type="http://schemas.openxmlformats.org/officeDocument/2006/relationships/image" Target="../media/image3.png"/><Relationship Id="rId3" Type="http://schemas.openxmlformats.org/officeDocument/2006/relationships/hyperlink" Target="mailto:appro.sam@auchan.ru" TargetMode="External"/><Relationship Id="rId7" Type="http://schemas.openxmlformats.org/officeDocument/2006/relationships/hyperlink" Target="mailto:ekatlog_avisation@auchan.ru" TargetMode="External"/><Relationship Id="rId12" Type="http://schemas.openxmlformats.org/officeDocument/2006/relationships/image" Target="../media/image1.png"/><Relationship Id="rId2" Type="http://schemas.openxmlformats.org/officeDocument/2006/relationships/hyperlink" Target="https://suppliers.auchan.ru/yms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avisation_logopark@auchan.ru" TargetMode="External"/><Relationship Id="rId11" Type="http://schemas.openxmlformats.org/officeDocument/2006/relationships/hyperlink" Target="mailto:NG_FRESH@auchan.ru" TargetMode="External"/><Relationship Id="rId5" Type="http://schemas.openxmlformats.org/officeDocument/2006/relationships/hyperlink" Target="mailto:aviz_sam@auchan.ru" TargetMode="External"/><Relationship Id="rId10" Type="http://schemas.openxmlformats.org/officeDocument/2006/relationships/hyperlink" Target="mailto:OperatorAF_NG@auchan.ru" TargetMode="External"/><Relationship Id="rId4" Type="http://schemas.openxmlformats.org/officeDocument/2006/relationships/hyperlink" Target="mailto:a.efimenko@auchan.ru" TargetMode="External"/><Relationship Id="rId9" Type="http://schemas.openxmlformats.org/officeDocument/2006/relationships/hyperlink" Target="mailto:NG_DRY@auchan.ru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mailto:appro.nsk@auchan.ru" TargetMode="External"/><Relationship Id="rId3" Type="http://schemas.openxmlformats.org/officeDocument/2006/relationships/hyperlink" Target="mailto:pro_fresh@auchan.ru" TargetMode="External"/><Relationship Id="rId7" Type="http://schemas.openxmlformats.org/officeDocument/2006/relationships/hyperlink" Target="mailto:appro_ekatlog@auchan.ru" TargetMode="External"/><Relationship Id="rId12" Type="http://schemas.openxmlformats.org/officeDocument/2006/relationships/image" Target="../media/image3.png"/><Relationship Id="rId2" Type="http://schemas.openxmlformats.org/officeDocument/2006/relationships/hyperlink" Target="mailto:appro_msk@auchan.ru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approrndlog@auchan.ru" TargetMode="External"/><Relationship Id="rId11" Type="http://schemas.openxmlformats.org/officeDocument/2006/relationships/image" Target="../media/image1.png"/><Relationship Id="rId5" Type="http://schemas.openxmlformats.org/officeDocument/2006/relationships/hyperlink" Target="mailto:appro.sam@auchan.ru" TargetMode="External"/><Relationship Id="rId10" Type="http://schemas.openxmlformats.org/officeDocument/2006/relationships/hyperlink" Target="mailto:NG_FRESH@auchan.ru" TargetMode="External"/><Relationship Id="rId4" Type="http://schemas.openxmlformats.org/officeDocument/2006/relationships/hyperlink" Target="mailto:appro.spb@auchan.ru" TargetMode="External"/><Relationship Id="rId9" Type="http://schemas.openxmlformats.org/officeDocument/2006/relationships/hyperlink" Target="mailto:appro_market@auchan.r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uppliers.auchan.ru/yms/orders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uchan-supply.ru/information/merkuriy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74101" y="3232911"/>
            <a:ext cx="2746375" cy="7073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7145" marR="9525" algn="ctr">
              <a:lnSpc>
                <a:spcPct val="102299"/>
              </a:lnSpc>
              <a:spcBef>
                <a:spcPts val="70"/>
              </a:spcBef>
            </a:pPr>
            <a:r>
              <a:rPr sz="1100" b="1" spc="30" dirty="0">
                <a:solidFill>
                  <a:srgbClr val="424242"/>
                </a:solidFill>
                <a:latin typeface="Trebuchet MS"/>
                <a:cs typeface="Trebuchet MS"/>
              </a:rPr>
              <a:t>Правила</a:t>
            </a:r>
            <a:r>
              <a:rPr sz="1100" b="1" spc="-7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1100" b="1" spc="15" dirty="0">
                <a:solidFill>
                  <a:srgbClr val="424242"/>
                </a:solidFill>
                <a:latin typeface="Trebuchet MS"/>
                <a:cs typeface="Trebuchet MS"/>
              </a:rPr>
              <a:t>приемки</a:t>
            </a:r>
            <a:r>
              <a:rPr sz="1100" b="1" spc="-7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1100" b="1" spc="25" dirty="0">
                <a:solidFill>
                  <a:srgbClr val="424242"/>
                </a:solidFill>
                <a:latin typeface="Trebuchet MS"/>
                <a:cs typeface="Trebuchet MS"/>
              </a:rPr>
              <a:t>товаров</a:t>
            </a:r>
            <a:r>
              <a:rPr sz="1100" b="1" spc="-7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1100" b="1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1100" b="1" spc="-7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1100" b="1" spc="5" dirty="0">
                <a:solidFill>
                  <a:srgbClr val="424242"/>
                </a:solidFill>
                <a:latin typeface="Trebuchet MS"/>
                <a:cs typeface="Trebuchet MS"/>
              </a:rPr>
              <a:t>объектах </a:t>
            </a:r>
            <a:r>
              <a:rPr sz="1100" b="1" spc="-3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1100" b="1" spc="15" dirty="0">
                <a:solidFill>
                  <a:srgbClr val="424242"/>
                </a:solidFill>
                <a:latin typeface="Trebuchet MS"/>
                <a:cs typeface="Trebuchet MS"/>
              </a:rPr>
              <a:t>Покупателя</a:t>
            </a:r>
            <a:endParaRPr sz="1100" dirty="0">
              <a:latin typeface="Trebuchet MS"/>
              <a:cs typeface="Trebuchet MS"/>
            </a:endParaRPr>
          </a:p>
          <a:p>
            <a:pPr marL="12065" marR="5080" algn="ctr">
              <a:lnSpc>
                <a:spcPct val="102299"/>
              </a:lnSpc>
            </a:pPr>
            <a:r>
              <a:rPr sz="1100" spc="20" dirty="0">
                <a:solidFill>
                  <a:srgbClr val="424242"/>
                </a:solidFill>
                <a:latin typeface="Trebuchet MS"/>
                <a:cs typeface="Trebuchet MS"/>
              </a:rPr>
              <a:t>(Распределительные центры/магазины) </a:t>
            </a:r>
            <a:r>
              <a:rPr sz="1100" spc="-3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1100" spc="50" dirty="0">
                <a:solidFill>
                  <a:srgbClr val="C00000"/>
                </a:solidFill>
                <a:latin typeface="Trebuchet MS"/>
                <a:cs typeface="Trebuchet MS"/>
              </a:rPr>
              <a:t>Версия</a:t>
            </a:r>
            <a:r>
              <a:rPr sz="1100" spc="-6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100" spc="45" dirty="0" err="1">
                <a:solidFill>
                  <a:srgbClr val="C00000"/>
                </a:solidFill>
                <a:latin typeface="Trebuchet MS"/>
                <a:cs typeface="Trebuchet MS"/>
              </a:rPr>
              <a:t>от</a:t>
            </a:r>
            <a:r>
              <a:rPr sz="1100" spc="-5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lang="ru-RU" sz="1100" spc="-25" dirty="0" smtClean="0">
                <a:solidFill>
                  <a:srgbClr val="C00000"/>
                </a:solidFill>
                <a:latin typeface="Trebuchet MS"/>
                <a:cs typeface="Trebuchet MS"/>
              </a:rPr>
              <a:t>01</a:t>
            </a:r>
            <a:r>
              <a:rPr sz="1100" spc="-25" dirty="0" smtClean="0">
                <a:solidFill>
                  <a:srgbClr val="C00000"/>
                </a:solidFill>
                <a:latin typeface="Trebuchet MS"/>
                <a:cs typeface="Trebuchet MS"/>
              </a:rPr>
              <a:t>.</a:t>
            </a:r>
            <a:r>
              <a:rPr lang="ru-RU" sz="1100" spc="-25" dirty="0" smtClean="0">
                <a:solidFill>
                  <a:srgbClr val="C00000"/>
                </a:solidFill>
                <a:latin typeface="Trebuchet MS"/>
                <a:cs typeface="Trebuchet MS"/>
              </a:rPr>
              <a:t>09</a:t>
            </a:r>
            <a:r>
              <a:rPr sz="1100" spc="-25" dirty="0" smtClean="0">
                <a:solidFill>
                  <a:srgbClr val="C00000"/>
                </a:solidFill>
                <a:latin typeface="Trebuchet MS"/>
                <a:cs typeface="Trebuchet MS"/>
              </a:rPr>
              <a:t>.202</a:t>
            </a:r>
            <a:r>
              <a:rPr lang="ru-RU" sz="1100" spc="-25" dirty="0">
                <a:solidFill>
                  <a:srgbClr val="C00000"/>
                </a:solidFill>
                <a:latin typeface="Trebuchet MS"/>
                <a:cs typeface="Trebuchet MS"/>
              </a:rPr>
              <a:t>5</a:t>
            </a:r>
            <a:endParaRPr sz="1100" dirty="0">
              <a:solidFill>
                <a:srgbClr val="C00000"/>
              </a:solidFill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2282" y="450850"/>
            <a:ext cx="1609725" cy="5429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012825"/>
            <a:ext cx="374015" cy="90582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97266" y="1358010"/>
            <a:ext cx="7359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ж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ни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59839" y="3590010"/>
            <a:ext cx="3735070" cy="0"/>
          </a:xfrm>
          <a:custGeom>
            <a:avLst/>
            <a:gdLst/>
            <a:ahLst/>
            <a:cxnLst/>
            <a:rect l="l" t="t" r="r" b="b"/>
            <a:pathLst>
              <a:path w="3735070">
                <a:moveTo>
                  <a:pt x="0" y="0"/>
                </a:moveTo>
                <a:lnTo>
                  <a:pt x="3734508" y="0"/>
                </a:lnTo>
              </a:path>
            </a:pathLst>
          </a:custGeom>
          <a:ln w="62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59839" y="8104860"/>
            <a:ext cx="3735070" cy="0"/>
          </a:xfrm>
          <a:custGeom>
            <a:avLst/>
            <a:gdLst/>
            <a:ahLst/>
            <a:cxnLst/>
            <a:rect l="l" t="t" r="r" b="b"/>
            <a:pathLst>
              <a:path w="3735070">
                <a:moveTo>
                  <a:pt x="0" y="0"/>
                </a:moveTo>
                <a:lnTo>
                  <a:pt x="3734508" y="0"/>
                </a:lnTo>
              </a:path>
            </a:pathLst>
          </a:custGeom>
          <a:ln w="62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47138" y="1612900"/>
            <a:ext cx="6195062" cy="81528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Контакты</a:t>
            </a:r>
            <a:endParaRPr sz="800" dirty="0">
              <a:latin typeface="Trebuchet MS"/>
              <a:cs typeface="Trebuchet MS"/>
            </a:endParaRPr>
          </a:p>
          <a:p>
            <a:pPr marL="12700" marR="228600">
              <a:lnSpc>
                <a:spcPct val="203100"/>
              </a:lnSpc>
            </a:pP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Отдел</a:t>
            </a:r>
            <a:r>
              <a:rPr sz="800" b="1" spc="2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контрактных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логистических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условий 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поставках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объекты 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Ашан </a:t>
            </a:r>
            <a:r>
              <a:rPr sz="800" b="1" spc="5" dirty="0" err="1">
                <a:solidFill>
                  <a:srgbClr val="424242"/>
                </a:solidFill>
                <a:latin typeface="Trebuchet MS"/>
                <a:cs typeface="Trebuchet MS"/>
              </a:rPr>
              <a:t>Ритейл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Россия</a:t>
            </a:r>
            <a:endParaRPr lang="ru-RU" sz="800" b="1" spc="15" dirty="0" smtClean="0">
              <a:solidFill>
                <a:srgbClr val="424242"/>
              </a:solidFill>
              <a:latin typeface="Trebuchet MS"/>
              <a:cs typeface="Trebuchet MS"/>
            </a:endParaRPr>
          </a:p>
          <a:p>
            <a:pPr marL="12700" marR="228600">
              <a:lnSpc>
                <a:spcPct val="203100"/>
              </a:lnSpc>
            </a:pPr>
            <a:r>
              <a:rPr lang="ru-RU" sz="800" spc="1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lang="ru-RU" sz="800" spc="15" dirty="0" smtClean="0">
                <a:solidFill>
                  <a:srgbClr val="424242"/>
                </a:solidFill>
                <a:latin typeface="Trebuchet MS"/>
                <a:cs typeface="Trebuchet MS"/>
              </a:rPr>
              <a:t>уководитель</a:t>
            </a:r>
            <a:r>
              <a:rPr sz="800" spc="15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подразделения управления цепочек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поставок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работе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25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Поставщиками</a:t>
            </a:r>
            <a:r>
              <a:rPr lang="ru-RU" sz="800" spc="25" dirty="0" smtClean="0">
                <a:solidFill>
                  <a:srgbClr val="424242"/>
                </a:solidFill>
                <a:latin typeface="Trebuchet MS"/>
                <a:cs typeface="Trebuchet MS"/>
              </a:rPr>
              <a:t>: </a:t>
            </a:r>
            <a:r>
              <a:rPr lang="en-US" sz="800" spc="25" dirty="0" smtClean="0">
                <a:solidFill>
                  <a:srgbClr val="424242"/>
                </a:solidFill>
                <a:latin typeface="Trebuchet MS"/>
                <a:cs typeface="Trebuchet MS"/>
                <a:hlinkClick r:id="rId2"/>
              </a:rPr>
              <a:t>d.shashkov@auchan.ru</a:t>
            </a:r>
            <a:r>
              <a:rPr lang="en-US" sz="800" spc="25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29" dirty="0" smtClean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endParaRPr lang="en-US" sz="800" spc="-229" dirty="0" smtClean="0">
              <a:solidFill>
                <a:srgbClr val="C00000"/>
              </a:solidFill>
              <a:latin typeface="Trebuchet MS"/>
              <a:cs typeface="Trebuchet MS"/>
            </a:endParaRPr>
          </a:p>
          <a:p>
            <a:pPr marL="12700" marR="228600">
              <a:lnSpc>
                <a:spcPct val="203100"/>
              </a:lnSpc>
            </a:pPr>
            <a:r>
              <a:rPr lang="ru-RU" sz="800" spc="20" dirty="0" smtClean="0">
                <a:solidFill>
                  <a:srgbClr val="424242"/>
                </a:solidFill>
                <a:latin typeface="Trebuchet MS"/>
                <a:cs typeface="Trebuchet MS"/>
              </a:rPr>
              <a:t>Согласование </a:t>
            </a:r>
            <a:r>
              <a:rPr sz="800" spc="15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логистических</a:t>
            </a:r>
            <a:r>
              <a:rPr sz="800" spc="-4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условий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(логистика)</a:t>
            </a:r>
            <a:r>
              <a:rPr sz="800" spc="16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1154CC"/>
                </a:solidFill>
                <a:latin typeface="Trebuchet MS"/>
                <a:cs typeface="Trebuchet MS"/>
                <a:hlinkClick r:id="rId3"/>
              </a:rPr>
              <a:t>logistic_contracts@auchan.ru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ru-RU" sz="800" spc="25" dirty="0" smtClean="0">
                <a:solidFill>
                  <a:srgbClr val="424242"/>
                </a:solidFill>
                <a:latin typeface="Trebuchet MS"/>
                <a:cs typeface="Trebuchet MS"/>
              </a:rPr>
              <a:t>Определение </a:t>
            </a:r>
            <a:r>
              <a:rPr sz="800" spc="5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графиков</a:t>
            </a:r>
            <a:r>
              <a:rPr sz="800" spc="17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поставок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РЦ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Ашан/Атак</a:t>
            </a:r>
            <a:r>
              <a:rPr sz="800" spc="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(логистика):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u="heavy" spc="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4"/>
              </a:rPr>
              <a:t>delivery.schedule@auchan.ru</a:t>
            </a:r>
            <a:r>
              <a:rPr sz="800" spc="5" dirty="0">
                <a:solidFill>
                  <a:srgbClr val="1154CC"/>
                </a:solidFill>
                <a:latin typeface="Trebuchet MS"/>
                <a:cs typeface="Trebuchet MS"/>
              </a:rPr>
              <a:t>;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850" dirty="0">
              <a:latin typeface="Trebuchet MS"/>
              <a:cs typeface="Trebuchet MS"/>
            </a:endParaRPr>
          </a:p>
          <a:p>
            <a:pPr marL="12700">
              <a:spcBef>
                <a:spcPts val="15"/>
              </a:spcBef>
            </a:pPr>
            <a:r>
              <a:rPr lang="ru-RU" sz="800" spc="15" dirty="0" smtClean="0">
                <a:solidFill>
                  <a:srgbClr val="424242"/>
                </a:solidFill>
                <a:latin typeface="Trebuchet MS"/>
                <a:cs typeface="Trebuchet MS"/>
              </a:rPr>
              <a:t>Группа</a:t>
            </a:r>
            <a:r>
              <a:rPr sz="800" spc="-45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работе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 err="1">
                <a:solidFill>
                  <a:srgbClr val="424242"/>
                </a:solidFill>
                <a:latin typeface="Trebuchet MS"/>
                <a:cs typeface="Trebuchet MS"/>
              </a:rPr>
              <a:t>уровнем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сервиса</a:t>
            </a:r>
            <a:r>
              <a:rPr lang="ru-RU" sz="800" spc="-40" dirty="0" smtClean="0">
                <a:solidFill>
                  <a:srgbClr val="424242"/>
                </a:solidFill>
                <a:latin typeface="Trebuchet MS"/>
                <a:cs typeface="Trebuchet MS"/>
              </a:rPr>
              <a:t>: </a:t>
            </a:r>
            <a:r>
              <a:rPr lang="en-US" sz="800" spc="-40" dirty="0" smtClean="0">
                <a:solidFill>
                  <a:srgbClr val="424242"/>
                </a:solidFill>
                <a:latin typeface="Trebuchet MS"/>
                <a:cs typeface="Trebuchet MS"/>
                <a:hlinkClick r:id="rId5"/>
              </a:rPr>
              <a:t>sl_control@auchan.ru</a:t>
            </a:r>
            <a:r>
              <a:rPr lang="en-US" sz="800" spc="-4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endParaRPr sz="800" u="heavy" spc="-10" dirty="0">
              <a:solidFill>
                <a:srgbClr val="1154CC"/>
              </a:solidFill>
              <a:uFill>
                <a:solidFill>
                  <a:srgbClr val="1154CC"/>
                </a:solidFill>
              </a:u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ru-RU" sz="800" spc="15" dirty="0">
                <a:latin typeface="Trebuchet MS"/>
                <a:cs typeface="Trebuchet MS"/>
              </a:rPr>
              <a:t>В</a:t>
            </a:r>
            <a:r>
              <a:rPr sz="800" spc="15" dirty="0" err="1" smtClean="0">
                <a:latin typeface="Trebuchet MS"/>
                <a:cs typeface="Trebuchet MS"/>
              </a:rPr>
              <a:t>ход</a:t>
            </a:r>
            <a:r>
              <a:rPr sz="800" spc="-35" dirty="0" smtClean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на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портал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поставщика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30" dirty="0">
                <a:latin typeface="Trebuchet MS"/>
                <a:cs typeface="Trebuchet MS"/>
              </a:rPr>
              <a:t>по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30" dirty="0">
                <a:latin typeface="Trebuchet MS"/>
                <a:cs typeface="Trebuchet MS"/>
              </a:rPr>
              <a:t>адресу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u="heavy" spc="-1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6"/>
              </a:rPr>
              <a:t>https://suppliers.auchan.ru/s</a:t>
            </a:r>
            <a:r>
              <a:rPr sz="800" spc="-10" dirty="0">
                <a:solidFill>
                  <a:srgbClr val="1154CC"/>
                </a:solidFill>
                <a:latin typeface="Trebuchet MS"/>
                <a:cs typeface="Trebuchet MS"/>
                <a:hlinkClick r:id="rId6"/>
              </a:rPr>
              <a:t>l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Контакты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авизации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распределительных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центрах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en-US" sz="800" u="heavy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  </a:t>
            </a:r>
          </a:p>
          <a:p>
            <a:pPr marL="12700">
              <a:lnSpc>
                <a:spcPct val="100000"/>
              </a:lnSpc>
            </a:pPr>
            <a:r>
              <a:rPr lang="ru-RU" sz="800" spc="15" dirty="0" smtClean="0">
                <a:latin typeface="Trebuchet MS"/>
                <a:cs typeface="Trebuchet MS"/>
              </a:rPr>
              <a:t>Техническая поддержка портала </a:t>
            </a:r>
            <a:r>
              <a:rPr lang="ru-RU" sz="800" spc="15" dirty="0" err="1" smtClean="0">
                <a:latin typeface="Trebuchet MS"/>
                <a:cs typeface="Trebuchet MS"/>
              </a:rPr>
              <a:t>авизации</a:t>
            </a:r>
            <a:r>
              <a:rPr lang="ru-RU" sz="800" spc="15" dirty="0" smtClean="0">
                <a:latin typeface="Trebuchet MS"/>
                <a:cs typeface="Trebuchet MS"/>
              </a:rPr>
              <a:t> : </a:t>
            </a:r>
            <a:r>
              <a:rPr lang="en-US" sz="800" u="heavy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avizator.yms_support@auchan.ru</a:t>
            </a:r>
            <a:r>
              <a:rPr lang="en-US" sz="800" u="heavy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 .</a:t>
            </a:r>
            <a:endParaRPr sz="800" u="heavy" dirty="0">
              <a:solidFill>
                <a:srgbClr val="1154CC"/>
              </a:solidFill>
              <a:uFill>
                <a:solidFill>
                  <a:srgbClr val="1154CC"/>
                </a:solidFill>
              </a:u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-100" dirty="0">
                <a:latin typeface="Trebuchet MS"/>
                <a:cs typeface="Trebuchet MS"/>
              </a:rPr>
              <a:t>1.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40" dirty="0">
                <a:latin typeface="Trebuchet MS"/>
                <a:cs typeface="Trebuchet MS"/>
              </a:rPr>
              <a:t>РЦ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15" dirty="0">
                <a:latin typeface="Trebuchet MS"/>
                <a:cs typeface="Trebuchet MS"/>
              </a:rPr>
              <a:t>Санкт-Петербург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5" dirty="0">
                <a:latin typeface="Trebuchet MS"/>
                <a:cs typeface="Trebuchet MS"/>
              </a:rPr>
              <a:t>Логистический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20" dirty="0">
                <a:latin typeface="Trebuchet MS"/>
                <a:cs typeface="Trebuchet MS"/>
              </a:rPr>
              <a:t>парк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25" dirty="0">
                <a:latin typeface="Trebuchet MS"/>
                <a:cs typeface="Trebuchet MS"/>
              </a:rPr>
              <a:t>Шушары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spc="15" dirty="0">
                <a:solidFill>
                  <a:srgbClr val="212121"/>
                </a:solidFill>
                <a:latin typeface="Trebuchet MS"/>
                <a:cs typeface="Trebuchet MS"/>
              </a:rPr>
              <a:t>Санкт-Петербург,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-65" dirty="0">
                <a:solidFill>
                  <a:srgbClr val="212121"/>
                </a:solidFill>
                <a:latin typeface="Trebuchet MS"/>
                <a:cs typeface="Trebuchet MS"/>
              </a:rPr>
              <a:t>п.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212121"/>
                </a:solidFill>
                <a:latin typeface="Trebuchet MS"/>
                <a:cs typeface="Trebuchet MS"/>
              </a:rPr>
              <a:t>Шушары,</a:t>
            </a:r>
            <a:r>
              <a:rPr sz="800" spc="-35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212121"/>
                </a:solidFill>
                <a:latin typeface="Trebuchet MS"/>
                <a:cs typeface="Trebuchet MS"/>
              </a:rPr>
              <a:t>Московское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212121"/>
                </a:solidFill>
                <a:latin typeface="Trebuchet MS"/>
                <a:cs typeface="Trebuchet MS"/>
              </a:rPr>
              <a:t>шоссе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-75" dirty="0">
                <a:solidFill>
                  <a:srgbClr val="212121"/>
                </a:solidFill>
                <a:latin typeface="Trebuchet MS"/>
                <a:cs typeface="Trebuchet MS"/>
              </a:rPr>
              <a:t>д.</a:t>
            </a:r>
            <a:r>
              <a:rPr sz="800" spc="-35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-60" dirty="0">
                <a:solidFill>
                  <a:srgbClr val="212121"/>
                </a:solidFill>
                <a:latin typeface="Trebuchet MS"/>
                <a:cs typeface="Trebuchet MS"/>
              </a:rPr>
              <a:t>177,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212121"/>
                </a:solidFill>
                <a:latin typeface="Trebuchet MS"/>
                <a:cs typeface="Trebuchet MS"/>
              </a:rPr>
              <a:t>корпус</a:t>
            </a:r>
            <a:r>
              <a:rPr sz="800" spc="-35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-65" dirty="0">
                <a:solidFill>
                  <a:srgbClr val="212121"/>
                </a:solidFill>
                <a:latin typeface="Trebuchet MS"/>
                <a:cs typeface="Trebuchet MS"/>
              </a:rPr>
              <a:t>2,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212121"/>
                </a:solidFill>
                <a:latin typeface="Trebuchet MS"/>
                <a:cs typeface="Trebuchet MS"/>
              </a:rPr>
              <a:t>литера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-45" dirty="0">
                <a:solidFill>
                  <a:srgbClr val="212121"/>
                </a:solidFill>
                <a:latin typeface="Trebuchet MS"/>
                <a:cs typeface="Trebuchet MS"/>
              </a:rPr>
              <a:t>Б.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25" dirty="0">
                <a:latin typeface="Trebuchet MS"/>
                <a:cs typeface="Trebuchet MS"/>
              </a:rPr>
              <a:t>Способ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-5" dirty="0">
                <a:latin typeface="Trebuchet MS"/>
                <a:cs typeface="Trebuchet MS"/>
              </a:rPr>
              <a:t>авизации:</a:t>
            </a:r>
            <a:r>
              <a:rPr sz="800" b="1" spc="-35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через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20" dirty="0">
                <a:latin typeface="Trebuchet MS"/>
                <a:cs typeface="Trebuchet MS"/>
              </a:rPr>
              <a:t>портал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lang="en-US" sz="800" u="heavy" spc="-1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https://</a:t>
            </a:r>
            <a:r>
              <a:rPr lang="en-US" sz="800" u="heavy" spc="-10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suppliers.auchan.ru/yms</a:t>
            </a:r>
            <a:r>
              <a:rPr lang="ru-RU" sz="800" u="heavy" spc="-10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</a:t>
            </a:r>
          </a:p>
          <a:p>
            <a:pPr marL="12700">
              <a:lnSpc>
                <a:spcPct val="100000"/>
              </a:lnSpc>
            </a:pPr>
            <a:endParaRPr sz="850" dirty="0">
              <a:latin typeface="Trebuchet MS"/>
              <a:cs typeface="Trebuchet MS"/>
            </a:endParaRPr>
          </a:p>
          <a:p>
            <a:pPr marL="12700">
              <a:spcBef>
                <a:spcPts val="5"/>
              </a:spcBef>
            </a:pPr>
            <a:r>
              <a:rPr sz="800" b="1" spc="10" dirty="0">
                <a:latin typeface="Trebuchet MS"/>
                <a:cs typeface="Trebuchet MS"/>
              </a:rPr>
              <a:t>Регистрация</a:t>
            </a:r>
            <a:r>
              <a:rPr sz="800" b="1" spc="-45" dirty="0">
                <a:latin typeface="Trebuchet MS"/>
                <a:cs typeface="Trebuchet MS"/>
              </a:rPr>
              <a:t> </a:t>
            </a:r>
            <a:r>
              <a:rPr sz="800" b="1" spc="15" dirty="0">
                <a:latin typeface="Trebuchet MS"/>
                <a:cs typeface="Trebuchet MS"/>
              </a:rPr>
              <a:t>на</a:t>
            </a:r>
            <a:r>
              <a:rPr sz="800" b="1" spc="-45" dirty="0">
                <a:latin typeface="Trebuchet MS"/>
                <a:cs typeface="Trebuchet MS"/>
              </a:rPr>
              <a:t> </a:t>
            </a:r>
            <a:r>
              <a:rPr sz="800" b="1" spc="10" dirty="0">
                <a:latin typeface="Trebuchet MS"/>
                <a:cs typeface="Trebuchet MS"/>
              </a:rPr>
              <a:t>портале</a:t>
            </a:r>
            <a:r>
              <a:rPr sz="800" b="1" spc="-45" dirty="0">
                <a:latin typeface="Trebuchet MS"/>
                <a:cs typeface="Trebuchet MS"/>
              </a:rPr>
              <a:t> </a:t>
            </a:r>
            <a:r>
              <a:rPr sz="800" b="1" spc="-5" dirty="0">
                <a:latin typeface="Trebuchet MS"/>
                <a:cs typeface="Trebuchet MS"/>
              </a:rPr>
              <a:t>авизации:</a:t>
            </a:r>
            <a:r>
              <a:rPr sz="800" b="1" spc="-35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обратиться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по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10" dirty="0">
                <a:latin typeface="Trebuchet MS"/>
                <a:cs typeface="Trebuchet MS"/>
              </a:rPr>
              <a:t>e-mail</a:t>
            </a:r>
            <a:r>
              <a:rPr sz="800" spc="180" dirty="0">
                <a:latin typeface="Trebuchet MS"/>
                <a:cs typeface="Trebuchet MS"/>
              </a:rPr>
              <a:t> </a:t>
            </a:r>
            <a:r>
              <a:rPr sz="800" spc="5" dirty="0" smtClean="0">
                <a:latin typeface="Trebuchet MS"/>
                <a:cs typeface="Trebuchet MS"/>
                <a:hlinkClick r:id="rId9"/>
              </a:rPr>
              <a:t>appro.spb@auchan.ru</a:t>
            </a:r>
            <a:r>
              <a:rPr lang="ru-RU" sz="800" spc="5" dirty="0" smtClean="0">
                <a:latin typeface="Trebuchet MS"/>
                <a:cs typeface="Trebuchet MS"/>
              </a:rPr>
              <a:t> ; </a:t>
            </a:r>
            <a:r>
              <a:rPr lang="en-US" sz="800" u="heavy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a.eﬁmenko@auchan.ru</a:t>
            </a:r>
            <a:r>
              <a:rPr lang="en-US" sz="800" u="heavy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-5" dirty="0" err="1" smtClean="0">
                <a:latin typeface="Trebuchet MS"/>
                <a:cs typeface="Trebuchet MS"/>
              </a:rPr>
              <a:t>Контакты:</a:t>
            </a:r>
            <a:r>
              <a:rPr sz="800" spc="25" dirty="0" err="1" smtClean="0">
                <a:latin typeface="Trebuchet MS"/>
                <a:cs typeface="Trebuchet MS"/>
              </a:rPr>
              <a:t>e</a:t>
            </a:r>
            <a:r>
              <a:rPr sz="800" spc="35" dirty="0" err="1" smtClean="0">
                <a:latin typeface="Trebuchet MS"/>
                <a:cs typeface="Trebuchet MS"/>
              </a:rPr>
              <a:t>-</a:t>
            </a:r>
            <a:r>
              <a:rPr sz="800" spc="65" dirty="0" err="1" smtClean="0">
                <a:latin typeface="Trebuchet MS"/>
                <a:cs typeface="Trebuchet MS"/>
              </a:rPr>
              <a:t>m</a:t>
            </a:r>
            <a:r>
              <a:rPr sz="800" spc="10" dirty="0" err="1" smtClean="0">
                <a:latin typeface="Trebuchet MS"/>
                <a:cs typeface="Trebuchet MS"/>
              </a:rPr>
              <a:t>a</a:t>
            </a:r>
            <a:r>
              <a:rPr sz="800" spc="-60" dirty="0" err="1" smtClean="0">
                <a:latin typeface="Trebuchet MS"/>
                <a:cs typeface="Trebuchet MS"/>
              </a:rPr>
              <a:t>i</a:t>
            </a:r>
            <a:r>
              <a:rPr sz="800" spc="-25" dirty="0" err="1" smtClean="0">
                <a:latin typeface="Trebuchet MS"/>
                <a:cs typeface="Trebuchet MS"/>
              </a:rPr>
              <a:t>l</a:t>
            </a:r>
            <a:r>
              <a:rPr sz="800" spc="-145" dirty="0">
                <a:latin typeface="Trebuchet MS"/>
                <a:cs typeface="Trebuchet MS"/>
              </a:rPr>
              <a:t>: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10" dirty="0">
                <a:latin typeface="Trebuchet MS"/>
                <a:cs typeface="Trebuchet MS"/>
                <a:hlinkClick r:id="rId9"/>
              </a:rPr>
              <a:t>a</a:t>
            </a:r>
            <a:r>
              <a:rPr sz="800" spc="40" dirty="0">
                <a:latin typeface="Trebuchet MS"/>
                <a:cs typeface="Trebuchet MS"/>
                <a:hlinkClick r:id="rId9"/>
              </a:rPr>
              <a:t>pp</a:t>
            </a:r>
            <a:r>
              <a:rPr sz="800" spc="-50" dirty="0">
                <a:latin typeface="Trebuchet MS"/>
                <a:cs typeface="Trebuchet MS"/>
                <a:hlinkClick r:id="rId9"/>
              </a:rPr>
              <a:t>r</a:t>
            </a:r>
            <a:r>
              <a:rPr sz="800" spc="25" dirty="0">
                <a:latin typeface="Trebuchet MS"/>
                <a:cs typeface="Trebuchet MS"/>
                <a:hlinkClick r:id="rId9"/>
              </a:rPr>
              <a:t>o</a:t>
            </a:r>
            <a:r>
              <a:rPr sz="800" spc="-150" dirty="0">
                <a:latin typeface="Trebuchet MS"/>
                <a:cs typeface="Trebuchet MS"/>
                <a:hlinkClick r:id="rId9"/>
              </a:rPr>
              <a:t>.</a:t>
            </a:r>
            <a:r>
              <a:rPr sz="800" spc="55" dirty="0">
                <a:latin typeface="Trebuchet MS"/>
                <a:cs typeface="Trebuchet MS"/>
                <a:hlinkClick r:id="rId9"/>
              </a:rPr>
              <a:t>s</a:t>
            </a:r>
            <a:r>
              <a:rPr sz="800" spc="40" dirty="0">
                <a:latin typeface="Trebuchet MS"/>
                <a:cs typeface="Trebuchet MS"/>
                <a:hlinkClick r:id="rId9"/>
              </a:rPr>
              <a:t>pb</a:t>
            </a:r>
            <a:r>
              <a:rPr sz="800" spc="45" dirty="0">
                <a:latin typeface="Trebuchet MS"/>
                <a:cs typeface="Trebuchet MS"/>
                <a:hlinkClick r:id="rId9"/>
              </a:rPr>
              <a:t>@</a:t>
            </a:r>
            <a:r>
              <a:rPr sz="800" spc="10" dirty="0">
                <a:latin typeface="Trebuchet MS"/>
                <a:cs typeface="Trebuchet MS"/>
                <a:hlinkClick r:id="rId9"/>
              </a:rPr>
              <a:t>a</a:t>
            </a:r>
            <a:r>
              <a:rPr sz="800" spc="30" dirty="0">
                <a:latin typeface="Trebuchet MS"/>
                <a:cs typeface="Trebuchet MS"/>
                <a:hlinkClick r:id="rId9"/>
              </a:rPr>
              <a:t>u</a:t>
            </a:r>
            <a:r>
              <a:rPr sz="800" spc="35" dirty="0">
                <a:latin typeface="Trebuchet MS"/>
                <a:cs typeface="Trebuchet MS"/>
                <a:hlinkClick r:id="rId9"/>
              </a:rPr>
              <a:t>c</a:t>
            </a:r>
            <a:r>
              <a:rPr sz="800" spc="20" dirty="0">
                <a:latin typeface="Trebuchet MS"/>
                <a:cs typeface="Trebuchet MS"/>
                <a:hlinkClick r:id="rId9"/>
              </a:rPr>
              <a:t>h</a:t>
            </a:r>
            <a:r>
              <a:rPr sz="800" spc="10" dirty="0">
                <a:latin typeface="Trebuchet MS"/>
                <a:cs typeface="Trebuchet MS"/>
                <a:hlinkClick r:id="rId9"/>
              </a:rPr>
              <a:t>a</a:t>
            </a:r>
            <a:r>
              <a:rPr sz="800" spc="20" dirty="0">
                <a:latin typeface="Trebuchet MS"/>
                <a:cs typeface="Trebuchet MS"/>
                <a:hlinkClick r:id="rId9"/>
              </a:rPr>
              <a:t>n</a:t>
            </a:r>
            <a:r>
              <a:rPr sz="800" spc="-150" dirty="0">
                <a:latin typeface="Trebuchet MS"/>
                <a:cs typeface="Trebuchet MS"/>
                <a:hlinkClick r:id="rId9"/>
              </a:rPr>
              <a:t>.</a:t>
            </a:r>
            <a:r>
              <a:rPr sz="800" spc="-40" dirty="0">
                <a:latin typeface="Trebuchet MS"/>
                <a:cs typeface="Trebuchet MS"/>
                <a:hlinkClick r:id="rId9"/>
              </a:rPr>
              <a:t>r</a:t>
            </a:r>
            <a:r>
              <a:rPr sz="800" spc="35" dirty="0">
                <a:latin typeface="Trebuchet MS"/>
                <a:cs typeface="Trebuchet MS"/>
                <a:hlinkClick r:id="rId9"/>
              </a:rPr>
              <a:t>u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b="1" spc="-95" dirty="0">
                <a:latin typeface="Trebuchet MS"/>
                <a:cs typeface="Trebuchet MS"/>
              </a:rPr>
              <a:t>_________________________________________________________________________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b="1" spc="-25" dirty="0">
                <a:latin typeface="Trebuchet MS"/>
                <a:cs typeface="Trebuchet MS"/>
              </a:rPr>
              <a:t>2</a:t>
            </a:r>
            <a:r>
              <a:rPr sz="800" b="1" spc="-114" dirty="0">
                <a:latin typeface="Trebuchet MS"/>
                <a:cs typeface="Trebuchet MS"/>
              </a:rPr>
              <a:t>.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20" dirty="0">
                <a:latin typeface="Trebuchet MS"/>
                <a:cs typeface="Trebuchet MS"/>
              </a:rPr>
              <a:t>Р</a:t>
            </a:r>
            <a:r>
              <a:rPr sz="800" b="1" spc="60" dirty="0">
                <a:latin typeface="Trebuchet MS"/>
                <a:cs typeface="Trebuchet MS"/>
              </a:rPr>
              <a:t>Ц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-105" dirty="0">
                <a:latin typeface="Trebuchet MS"/>
                <a:cs typeface="Trebuchet MS"/>
              </a:rPr>
              <a:t>Т</a:t>
            </a:r>
            <a:r>
              <a:rPr sz="800" b="1" spc="20" dirty="0">
                <a:latin typeface="Trebuchet MS"/>
                <a:cs typeface="Trebuchet MS"/>
              </a:rPr>
              <a:t>о</a:t>
            </a:r>
            <a:r>
              <a:rPr sz="800" b="1" dirty="0">
                <a:latin typeface="Trebuchet MS"/>
                <a:cs typeface="Trebuchet MS"/>
              </a:rPr>
              <a:t>ми</a:t>
            </a:r>
            <a:r>
              <a:rPr sz="800" b="1" spc="-10" dirty="0">
                <a:latin typeface="Trebuchet MS"/>
                <a:cs typeface="Trebuchet MS"/>
              </a:rPr>
              <a:t>л</a:t>
            </a:r>
            <a:r>
              <a:rPr sz="800" b="1" dirty="0">
                <a:latin typeface="Trebuchet MS"/>
                <a:cs typeface="Trebuchet MS"/>
              </a:rPr>
              <a:t>ин</a:t>
            </a:r>
            <a:r>
              <a:rPr sz="800" b="1" spc="25" dirty="0">
                <a:latin typeface="Trebuchet MS"/>
                <a:cs typeface="Trebuchet MS"/>
              </a:rPr>
              <a:t>о</a:t>
            </a:r>
            <a:endParaRPr sz="800" dirty="0">
              <a:latin typeface="Trebuchet MS"/>
              <a:cs typeface="Trebuchet MS"/>
            </a:endParaRPr>
          </a:p>
          <a:p>
            <a:pPr marL="12700" marR="597535">
              <a:lnSpc>
                <a:spcPct val="101600"/>
              </a:lnSpc>
            </a:pPr>
            <a:r>
              <a:rPr sz="800" spc="-15" dirty="0">
                <a:solidFill>
                  <a:srgbClr val="212121"/>
                </a:solidFill>
                <a:latin typeface="Trebuchet MS"/>
                <a:cs typeface="Trebuchet MS"/>
              </a:rPr>
              <a:t>140074, </a:t>
            </a:r>
            <a:r>
              <a:rPr sz="800" spc="5" dirty="0">
                <a:solidFill>
                  <a:srgbClr val="212121"/>
                </a:solidFill>
                <a:latin typeface="Trebuchet MS"/>
                <a:cs typeface="Trebuchet MS"/>
              </a:rPr>
              <a:t>Россия, </a:t>
            </a:r>
            <a:r>
              <a:rPr sz="800" spc="25" dirty="0">
                <a:solidFill>
                  <a:srgbClr val="212121"/>
                </a:solidFill>
                <a:latin typeface="Trebuchet MS"/>
                <a:cs typeface="Trebuchet MS"/>
              </a:rPr>
              <a:t>Московская </a:t>
            </a:r>
            <a:r>
              <a:rPr sz="800" dirty="0">
                <a:solidFill>
                  <a:srgbClr val="212121"/>
                </a:solidFill>
                <a:latin typeface="Trebuchet MS"/>
                <a:cs typeface="Trebuchet MS"/>
              </a:rPr>
              <a:t>область, </a:t>
            </a:r>
            <a:r>
              <a:rPr sz="800" spc="25" dirty="0">
                <a:solidFill>
                  <a:srgbClr val="212121"/>
                </a:solidFill>
                <a:latin typeface="Trebuchet MS"/>
                <a:cs typeface="Trebuchet MS"/>
              </a:rPr>
              <a:t>Люберецкий </a:t>
            </a:r>
            <a:r>
              <a:rPr sz="800" dirty="0">
                <a:solidFill>
                  <a:srgbClr val="212121"/>
                </a:solidFill>
                <a:latin typeface="Trebuchet MS"/>
                <a:cs typeface="Trebuchet MS"/>
              </a:rPr>
              <a:t>район, </a:t>
            </a:r>
            <a:r>
              <a:rPr sz="800" spc="-65" dirty="0">
                <a:solidFill>
                  <a:srgbClr val="212121"/>
                </a:solidFill>
                <a:latin typeface="Trebuchet MS"/>
                <a:cs typeface="Trebuchet MS"/>
              </a:rPr>
              <a:t>п. </a:t>
            </a:r>
            <a:r>
              <a:rPr sz="800" spc="-15" dirty="0">
                <a:solidFill>
                  <a:srgbClr val="212121"/>
                </a:solidFill>
                <a:latin typeface="Trebuchet MS"/>
                <a:cs typeface="Trebuchet MS"/>
              </a:rPr>
              <a:t>Томилино, </a:t>
            </a:r>
            <a:r>
              <a:rPr sz="800" spc="25" dirty="0">
                <a:solidFill>
                  <a:srgbClr val="212121"/>
                </a:solidFill>
                <a:latin typeface="Trebuchet MS"/>
                <a:cs typeface="Trebuchet MS"/>
              </a:rPr>
              <a:t>м-рн </a:t>
            </a:r>
            <a:r>
              <a:rPr sz="800" spc="5" dirty="0">
                <a:solidFill>
                  <a:srgbClr val="212121"/>
                </a:solidFill>
                <a:latin typeface="Trebuchet MS"/>
                <a:cs typeface="Trebuchet MS"/>
              </a:rPr>
              <a:t>Птицефабрика, </a:t>
            </a:r>
            <a:r>
              <a:rPr sz="800" spc="10" dirty="0">
                <a:solidFill>
                  <a:srgbClr val="212121"/>
                </a:solidFill>
                <a:latin typeface="Trebuchet MS"/>
                <a:cs typeface="Trebuchet MS"/>
              </a:rPr>
              <a:t>складская </a:t>
            </a:r>
            <a:r>
              <a:rPr sz="800" spc="-229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212121"/>
                </a:solidFill>
                <a:latin typeface="Trebuchet MS"/>
                <a:cs typeface="Trebuchet MS"/>
              </a:rPr>
              <a:t>территория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212121"/>
                </a:solidFill>
                <a:latin typeface="Trebuchet MS"/>
                <a:cs typeface="Trebuchet MS"/>
              </a:rPr>
              <a:t>Трилоджи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212121"/>
                </a:solidFill>
                <a:latin typeface="Trebuchet MS"/>
                <a:cs typeface="Trebuchet MS"/>
              </a:rPr>
              <a:t>Парк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212121"/>
                </a:solidFill>
                <a:latin typeface="Trebuchet MS"/>
                <a:cs typeface="Trebuchet MS"/>
              </a:rPr>
              <a:t>Томилино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212121"/>
                </a:solidFill>
                <a:latin typeface="Trebuchet MS"/>
                <a:cs typeface="Trebuchet MS"/>
              </a:rPr>
              <a:t>К-37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ru-RU" sz="800" b="1" spc="25" dirty="0" smtClean="0">
                <a:latin typeface="Trebuchet MS"/>
                <a:cs typeface="Trebuchet MS"/>
              </a:rPr>
              <a:t>Способ</a:t>
            </a:r>
            <a:r>
              <a:rPr lang="ru-RU" sz="800" b="1" spc="-50" dirty="0" smtClean="0">
                <a:latin typeface="Trebuchet MS"/>
                <a:cs typeface="Trebuchet MS"/>
              </a:rPr>
              <a:t> </a:t>
            </a:r>
            <a:r>
              <a:rPr lang="ru-RU" sz="800" b="1" spc="-5" dirty="0" err="1">
                <a:latin typeface="Trebuchet MS"/>
                <a:cs typeface="Trebuchet MS"/>
              </a:rPr>
              <a:t>авизации</a:t>
            </a:r>
            <a:r>
              <a:rPr lang="ru-RU" sz="800" b="1" spc="-5" dirty="0">
                <a:latin typeface="Trebuchet MS"/>
                <a:cs typeface="Trebuchet MS"/>
              </a:rPr>
              <a:t>:</a:t>
            </a:r>
            <a:r>
              <a:rPr lang="ru-RU" sz="800" b="1" spc="-35" dirty="0">
                <a:latin typeface="Trebuchet MS"/>
                <a:cs typeface="Trebuchet MS"/>
              </a:rPr>
              <a:t> </a:t>
            </a:r>
            <a:r>
              <a:rPr lang="ru-RU" sz="800" spc="15" dirty="0">
                <a:latin typeface="Trebuchet MS"/>
                <a:cs typeface="Trebuchet MS"/>
              </a:rPr>
              <a:t>через</a:t>
            </a:r>
            <a:r>
              <a:rPr lang="ru-RU" sz="800" spc="-35" dirty="0">
                <a:latin typeface="Trebuchet MS"/>
                <a:cs typeface="Trebuchet MS"/>
              </a:rPr>
              <a:t> </a:t>
            </a:r>
            <a:r>
              <a:rPr lang="ru-RU" sz="800" spc="20" dirty="0">
                <a:latin typeface="Trebuchet MS"/>
                <a:cs typeface="Trebuchet MS"/>
              </a:rPr>
              <a:t>портал</a:t>
            </a:r>
            <a:r>
              <a:rPr lang="ru-RU" sz="800" spc="-40" dirty="0">
                <a:latin typeface="Trebuchet MS"/>
                <a:cs typeface="Trebuchet MS"/>
              </a:rPr>
              <a:t> </a:t>
            </a:r>
            <a:r>
              <a:rPr lang="ru-RU" sz="800" u="heavy" spc="-1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https://suppliers.auchan.ru/yms</a:t>
            </a:r>
            <a:r>
              <a:rPr lang="ru-RU" sz="800" u="heavy" spc="-1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</a:t>
            </a:r>
          </a:p>
          <a:p>
            <a:pPr>
              <a:lnSpc>
                <a:spcPct val="100000"/>
              </a:lnSpc>
            </a:pPr>
            <a:endParaRPr sz="850" dirty="0">
              <a:latin typeface="Trebuchet MS"/>
              <a:cs typeface="Trebuchet MS"/>
            </a:endParaRPr>
          </a:p>
          <a:p>
            <a:pPr marL="12700"/>
            <a:r>
              <a:rPr sz="800" b="1" spc="10" dirty="0">
                <a:latin typeface="Trebuchet MS"/>
                <a:cs typeface="Trebuchet MS"/>
              </a:rPr>
              <a:t>Регистрация</a:t>
            </a:r>
            <a:r>
              <a:rPr sz="800" b="1" spc="-40" dirty="0">
                <a:latin typeface="Trebuchet MS"/>
                <a:cs typeface="Trebuchet MS"/>
              </a:rPr>
              <a:t> </a:t>
            </a:r>
            <a:r>
              <a:rPr sz="800" b="1" spc="15" dirty="0">
                <a:latin typeface="Trebuchet MS"/>
                <a:cs typeface="Trebuchet MS"/>
              </a:rPr>
              <a:t>на</a:t>
            </a:r>
            <a:r>
              <a:rPr sz="800" b="1" spc="-40" dirty="0">
                <a:latin typeface="Trebuchet MS"/>
                <a:cs typeface="Trebuchet MS"/>
              </a:rPr>
              <a:t> </a:t>
            </a:r>
            <a:r>
              <a:rPr sz="800" b="1" spc="10" dirty="0">
                <a:latin typeface="Trebuchet MS"/>
                <a:cs typeface="Trebuchet MS"/>
              </a:rPr>
              <a:t>портале</a:t>
            </a:r>
            <a:r>
              <a:rPr sz="800" b="1" spc="-40" dirty="0">
                <a:latin typeface="Trebuchet MS"/>
                <a:cs typeface="Trebuchet MS"/>
              </a:rPr>
              <a:t> </a:t>
            </a:r>
            <a:r>
              <a:rPr sz="800" b="1" spc="-5" dirty="0">
                <a:latin typeface="Trebuchet MS"/>
                <a:cs typeface="Trebuchet MS"/>
              </a:rPr>
              <a:t>авизации:</a:t>
            </a:r>
            <a:r>
              <a:rPr sz="800" b="1" spc="170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обратиться</a:t>
            </a:r>
            <a:r>
              <a:rPr sz="800" spc="-25" dirty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по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10" dirty="0">
                <a:latin typeface="Trebuchet MS"/>
                <a:cs typeface="Trebuchet MS"/>
              </a:rPr>
              <a:t>e-mail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lang="en-US" sz="800" u="heavy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1"/>
              </a:rPr>
              <a:t>tomilino-logistics@auchan.ru</a:t>
            </a:r>
            <a:r>
              <a:rPr lang="ru-RU" sz="800" spc="10" dirty="0" smtClean="0">
                <a:latin typeface="Trebuchet MS"/>
                <a:cs typeface="Trebuchet MS"/>
              </a:rPr>
              <a:t> ; </a:t>
            </a:r>
            <a:r>
              <a:rPr lang="en-US" sz="800" u="heavy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a.eﬁmenko@auchan.ru</a:t>
            </a:r>
            <a:r>
              <a:rPr lang="en-US" sz="800" u="heavy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-5" dirty="0">
                <a:latin typeface="Trebuchet MS"/>
                <a:cs typeface="Trebuchet MS"/>
              </a:rPr>
              <a:t>Контакты:</a:t>
            </a:r>
            <a:endParaRPr sz="800" dirty="0">
              <a:latin typeface="Trebuchet MS"/>
              <a:cs typeface="Trebuchet MS"/>
            </a:endParaRPr>
          </a:p>
          <a:p>
            <a:pPr marL="12700" marR="4117975">
              <a:lnSpc>
                <a:spcPct val="101600"/>
              </a:lnSpc>
            </a:pPr>
            <a:r>
              <a:rPr sz="800" spc="25" dirty="0" smtClean="0">
                <a:latin typeface="Trebuchet MS"/>
                <a:cs typeface="Trebuchet MS"/>
              </a:rPr>
              <a:t>e</a:t>
            </a:r>
            <a:r>
              <a:rPr sz="800" spc="35" dirty="0" smtClean="0">
                <a:latin typeface="Trebuchet MS"/>
                <a:cs typeface="Trebuchet MS"/>
              </a:rPr>
              <a:t>-</a:t>
            </a:r>
            <a:r>
              <a:rPr sz="800" spc="65" dirty="0" smtClean="0">
                <a:latin typeface="Trebuchet MS"/>
                <a:cs typeface="Trebuchet MS"/>
              </a:rPr>
              <a:t>m</a:t>
            </a:r>
            <a:r>
              <a:rPr sz="800" spc="10" dirty="0" smtClean="0">
                <a:latin typeface="Trebuchet MS"/>
                <a:cs typeface="Trebuchet MS"/>
              </a:rPr>
              <a:t>a</a:t>
            </a:r>
            <a:r>
              <a:rPr sz="800" spc="-60" dirty="0" smtClean="0">
                <a:latin typeface="Trebuchet MS"/>
                <a:cs typeface="Trebuchet MS"/>
              </a:rPr>
              <a:t>i</a:t>
            </a:r>
            <a:r>
              <a:rPr sz="800" spc="-25" dirty="0" smtClean="0">
                <a:latin typeface="Trebuchet MS"/>
                <a:cs typeface="Trebuchet MS"/>
              </a:rPr>
              <a:t>l</a:t>
            </a:r>
            <a:r>
              <a:rPr sz="800" spc="-145" dirty="0" smtClean="0">
                <a:latin typeface="Trebuchet MS"/>
                <a:cs typeface="Trebuchet MS"/>
              </a:rPr>
              <a:t>:</a:t>
            </a:r>
            <a:r>
              <a:rPr lang="ru-RU" sz="800" spc="-145" dirty="0" smtClean="0">
                <a:latin typeface="Trebuchet MS"/>
                <a:cs typeface="Trebuchet MS"/>
              </a:rPr>
              <a:t>  </a:t>
            </a:r>
            <a:r>
              <a:rPr lang="en-US" sz="800" u="heavy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1"/>
              </a:rPr>
              <a:t>tomilino-logistics@auchan.ru</a:t>
            </a:r>
            <a:endParaRPr lang="ru-RU" sz="800" spc="20" dirty="0" smtClean="0">
              <a:solidFill>
                <a:srgbClr val="1154CC"/>
              </a:solidFill>
              <a:latin typeface="Trebuchet MS"/>
              <a:cs typeface="Trebuchet MS"/>
            </a:endParaRPr>
          </a:p>
          <a:p>
            <a:r>
              <a:rPr lang="ru-RU" sz="800" spc="25" dirty="0">
                <a:latin typeface="Trebuchet MS"/>
                <a:cs typeface="Trebuchet MS"/>
              </a:rPr>
              <a:t>тел. +7(495) 644 25 68 </a:t>
            </a:r>
            <a:r>
              <a:rPr lang="ru-RU" sz="800" spc="25" dirty="0" smtClean="0">
                <a:latin typeface="Trebuchet MS"/>
                <a:cs typeface="Trebuchet MS"/>
              </a:rPr>
              <a:t>доб.4001,4002</a:t>
            </a:r>
            <a:endParaRPr lang="ru-RU" sz="800" spc="25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endParaRPr lang="ru-RU" sz="800" b="1" spc="-95" dirty="0" smtClean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endParaRPr lang="ru-RU" sz="800" b="1" spc="-95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b="1" spc="-95" dirty="0" smtClean="0">
                <a:latin typeface="Trebuchet MS"/>
                <a:cs typeface="Trebuchet MS"/>
              </a:rPr>
              <a:t>______________________________________________________________________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b="1" spc="-30" dirty="0">
                <a:latin typeface="Trebuchet MS"/>
                <a:cs typeface="Trebuchet MS"/>
              </a:rPr>
              <a:t>3</a:t>
            </a:r>
            <a:r>
              <a:rPr sz="800" b="1" spc="-114" dirty="0">
                <a:latin typeface="Trebuchet MS"/>
                <a:cs typeface="Trebuchet MS"/>
              </a:rPr>
              <a:t>.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20" dirty="0">
                <a:latin typeface="Trebuchet MS"/>
                <a:cs typeface="Trebuchet MS"/>
              </a:rPr>
              <a:t>Р</a:t>
            </a:r>
            <a:r>
              <a:rPr sz="800" b="1" spc="60" dirty="0">
                <a:latin typeface="Trebuchet MS"/>
                <a:cs typeface="Trebuchet MS"/>
              </a:rPr>
              <a:t>Ц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35" dirty="0">
                <a:latin typeface="Trebuchet MS"/>
                <a:cs typeface="Trebuchet MS"/>
              </a:rPr>
              <a:t>Н</a:t>
            </a:r>
            <a:r>
              <a:rPr sz="800" b="1" spc="20" dirty="0">
                <a:latin typeface="Trebuchet MS"/>
                <a:cs typeface="Trebuchet MS"/>
              </a:rPr>
              <a:t>о</a:t>
            </a:r>
            <a:r>
              <a:rPr sz="800" b="1" spc="10" dirty="0">
                <a:latin typeface="Trebuchet MS"/>
                <a:cs typeface="Trebuchet MS"/>
              </a:rPr>
              <a:t>в</a:t>
            </a:r>
            <a:r>
              <a:rPr sz="800" b="1" spc="20" dirty="0">
                <a:latin typeface="Trebuchet MS"/>
                <a:cs typeface="Trebuchet MS"/>
              </a:rPr>
              <a:t>о</a:t>
            </a:r>
            <a:r>
              <a:rPr sz="800" b="1" spc="30" dirty="0">
                <a:latin typeface="Trebuchet MS"/>
                <a:cs typeface="Trebuchet MS"/>
              </a:rPr>
              <a:t>с</a:t>
            </a:r>
            <a:r>
              <a:rPr sz="800" b="1" dirty="0">
                <a:latin typeface="Trebuchet MS"/>
                <a:cs typeface="Trebuchet MS"/>
              </a:rPr>
              <a:t>и</a:t>
            </a:r>
            <a:r>
              <a:rPr sz="800" b="1" spc="25" dirty="0">
                <a:latin typeface="Trebuchet MS"/>
                <a:cs typeface="Trebuchet MS"/>
              </a:rPr>
              <a:t>б</a:t>
            </a:r>
            <a:r>
              <a:rPr sz="800" b="1" dirty="0">
                <a:latin typeface="Trebuchet MS"/>
                <a:cs typeface="Trebuchet MS"/>
              </a:rPr>
              <a:t>и</a:t>
            </a:r>
            <a:r>
              <a:rPr sz="800" b="1" spc="30" dirty="0">
                <a:latin typeface="Trebuchet MS"/>
                <a:cs typeface="Trebuchet MS"/>
              </a:rPr>
              <a:t>рс</a:t>
            </a:r>
            <a:r>
              <a:rPr sz="800" b="1" spc="15" dirty="0">
                <a:latin typeface="Trebuchet MS"/>
                <a:cs typeface="Trebuchet MS"/>
              </a:rPr>
              <a:t>к</a:t>
            </a:r>
            <a:endParaRPr sz="800" dirty="0">
              <a:latin typeface="Trebuchet MS"/>
              <a:cs typeface="Trebuchet MS"/>
            </a:endParaRPr>
          </a:p>
          <a:p>
            <a:pPr marL="12700" marR="225425">
              <a:lnSpc>
                <a:spcPct val="101600"/>
              </a:lnSpc>
            </a:pPr>
            <a:r>
              <a:rPr sz="800" spc="20" dirty="0">
                <a:latin typeface="Trebuchet MS"/>
                <a:cs typeface="Trebuchet MS"/>
              </a:rPr>
              <a:t>сухой </a:t>
            </a:r>
            <a:r>
              <a:rPr sz="800" spc="-20" dirty="0">
                <a:latin typeface="Trebuchet MS"/>
                <a:cs typeface="Trebuchet MS"/>
              </a:rPr>
              <a:t>склад: </a:t>
            </a:r>
            <a:r>
              <a:rPr sz="800" spc="-15" dirty="0">
                <a:latin typeface="Trebuchet MS"/>
                <a:cs typeface="Trebuchet MS"/>
              </a:rPr>
              <a:t>633102, </a:t>
            </a:r>
            <a:r>
              <a:rPr sz="800" spc="5" dirty="0">
                <a:latin typeface="Trebuchet MS"/>
                <a:cs typeface="Trebuchet MS"/>
              </a:rPr>
              <a:t>Россия, </a:t>
            </a:r>
            <a:r>
              <a:rPr sz="800" spc="-15" dirty="0">
                <a:latin typeface="Trebuchet MS"/>
                <a:cs typeface="Trebuchet MS"/>
              </a:rPr>
              <a:t>633102, </a:t>
            </a:r>
            <a:r>
              <a:rPr sz="800" spc="25" dirty="0">
                <a:latin typeface="Trebuchet MS"/>
                <a:cs typeface="Trebuchet MS"/>
              </a:rPr>
              <a:t>Новосибирская </a:t>
            </a:r>
            <a:r>
              <a:rPr sz="800" spc="-40" dirty="0">
                <a:latin typeface="Trebuchet MS"/>
                <a:cs typeface="Trebuchet MS"/>
              </a:rPr>
              <a:t>обл., </a:t>
            </a:r>
            <a:r>
              <a:rPr sz="800" spc="25" dirty="0">
                <a:latin typeface="Trebuchet MS"/>
                <a:cs typeface="Trebuchet MS"/>
              </a:rPr>
              <a:t>Новосибирский </a:t>
            </a:r>
            <a:r>
              <a:rPr sz="800" spc="-30" dirty="0">
                <a:latin typeface="Trebuchet MS"/>
                <a:cs typeface="Trebuchet MS"/>
              </a:rPr>
              <a:t>м.р-н, </a:t>
            </a:r>
            <a:r>
              <a:rPr sz="800" dirty="0">
                <a:latin typeface="Trebuchet MS"/>
                <a:cs typeface="Trebuchet MS"/>
              </a:rPr>
              <a:t>Толмачевский </a:t>
            </a:r>
            <a:r>
              <a:rPr sz="800" spc="15" dirty="0">
                <a:latin typeface="Trebuchet MS"/>
                <a:cs typeface="Trebuchet MS"/>
              </a:rPr>
              <a:t>сельсовет </a:t>
            </a:r>
            <a:r>
              <a:rPr sz="800" spc="-75" dirty="0">
                <a:latin typeface="Trebuchet MS"/>
                <a:cs typeface="Trebuchet MS"/>
              </a:rPr>
              <a:t>с.п., </a:t>
            </a:r>
            <a:r>
              <a:rPr sz="800" spc="-70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3307</a:t>
            </a:r>
            <a:r>
              <a:rPr sz="800" spc="-45" dirty="0">
                <a:latin typeface="Trebuchet MS"/>
                <a:cs typeface="Trebuchet MS"/>
              </a:rPr>
              <a:t> </a:t>
            </a:r>
            <a:r>
              <a:rPr sz="800" spc="5" dirty="0">
                <a:latin typeface="Trebuchet MS"/>
                <a:cs typeface="Trebuchet MS"/>
              </a:rPr>
              <a:t>км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45" dirty="0">
                <a:latin typeface="Trebuchet MS"/>
                <a:cs typeface="Trebuchet MS"/>
              </a:rPr>
              <a:t>платф.,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75" dirty="0">
                <a:latin typeface="Trebuchet MS"/>
                <a:cs typeface="Trebuchet MS"/>
              </a:rPr>
              <a:t>д.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20" dirty="0">
                <a:latin typeface="Trebuchet MS"/>
                <a:cs typeface="Trebuchet MS"/>
              </a:rPr>
              <a:t>30,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75" dirty="0">
                <a:latin typeface="Trebuchet MS"/>
                <a:cs typeface="Trebuchet MS"/>
              </a:rPr>
              <a:t>к.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25" dirty="0">
                <a:latin typeface="Trebuchet MS"/>
                <a:cs typeface="Trebuchet MS"/>
              </a:rPr>
              <a:t>В3.</a:t>
            </a:r>
            <a:endParaRPr sz="800" dirty="0">
              <a:latin typeface="Trebuchet MS"/>
              <a:cs typeface="Trebuchet MS"/>
            </a:endParaRPr>
          </a:p>
          <a:p>
            <a:pPr marL="12700" marR="5080">
              <a:lnSpc>
                <a:spcPct val="101600"/>
              </a:lnSpc>
            </a:pPr>
            <a:r>
              <a:rPr sz="800" spc="10" dirty="0">
                <a:latin typeface="Trebuchet MS"/>
                <a:cs typeface="Trebuchet MS"/>
              </a:rPr>
              <a:t>холодный </a:t>
            </a:r>
            <a:r>
              <a:rPr sz="800" spc="-20" dirty="0">
                <a:latin typeface="Trebuchet MS"/>
                <a:cs typeface="Trebuchet MS"/>
              </a:rPr>
              <a:t>склад:</a:t>
            </a:r>
            <a:r>
              <a:rPr sz="800" spc="-15" dirty="0">
                <a:latin typeface="Trebuchet MS"/>
                <a:cs typeface="Trebuchet MS"/>
              </a:rPr>
              <a:t> 633102, </a:t>
            </a:r>
            <a:r>
              <a:rPr sz="800" spc="5" dirty="0">
                <a:latin typeface="Trebuchet MS"/>
                <a:cs typeface="Trebuchet MS"/>
              </a:rPr>
              <a:t>Россия, </a:t>
            </a:r>
            <a:r>
              <a:rPr sz="800" spc="-15" dirty="0">
                <a:latin typeface="Trebuchet MS"/>
                <a:cs typeface="Trebuchet MS"/>
              </a:rPr>
              <a:t>633102, </a:t>
            </a:r>
            <a:r>
              <a:rPr sz="800" spc="25" dirty="0">
                <a:latin typeface="Trebuchet MS"/>
                <a:cs typeface="Trebuchet MS"/>
              </a:rPr>
              <a:t>Новосибирская </a:t>
            </a:r>
            <a:r>
              <a:rPr sz="800" spc="-40" dirty="0">
                <a:latin typeface="Trebuchet MS"/>
                <a:cs typeface="Trebuchet MS"/>
              </a:rPr>
              <a:t>обл., </a:t>
            </a:r>
            <a:r>
              <a:rPr sz="800" spc="25" dirty="0">
                <a:latin typeface="Trebuchet MS"/>
                <a:cs typeface="Trebuchet MS"/>
              </a:rPr>
              <a:t>Новосибирский </a:t>
            </a:r>
            <a:r>
              <a:rPr sz="800" spc="-30" dirty="0">
                <a:latin typeface="Trebuchet MS"/>
                <a:cs typeface="Trebuchet MS"/>
              </a:rPr>
              <a:t>м.р-н, </a:t>
            </a:r>
            <a:r>
              <a:rPr sz="800" dirty="0">
                <a:latin typeface="Trebuchet MS"/>
                <a:cs typeface="Trebuchet MS"/>
              </a:rPr>
              <a:t>Толмачевский </a:t>
            </a:r>
            <a:r>
              <a:rPr sz="800" spc="15" dirty="0">
                <a:latin typeface="Trebuchet MS"/>
                <a:cs typeface="Trebuchet MS"/>
              </a:rPr>
              <a:t>сельсовет </a:t>
            </a:r>
            <a:r>
              <a:rPr sz="800" spc="-75" dirty="0">
                <a:latin typeface="Trebuchet MS"/>
                <a:cs typeface="Trebuchet MS"/>
              </a:rPr>
              <a:t>с.п., </a:t>
            </a:r>
            <a:r>
              <a:rPr sz="800" spc="-70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3307</a:t>
            </a:r>
            <a:r>
              <a:rPr sz="800" spc="-45" dirty="0">
                <a:latin typeface="Trebuchet MS"/>
                <a:cs typeface="Trebuchet MS"/>
              </a:rPr>
              <a:t> </a:t>
            </a:r>
            <a:r>
              <a:rPr sz="800" spc="5" dirty="0">
                <a:latin typeface="Trebuchet MS"/>
                <a:cs typeface="Trebuchet MS"/>
              </a:rPr>
              <a:t>км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45" dirty="0">
                <a:latin typeface="Trebuchet MS"/>
                <a:cs typeface="Trebuchet MS"/>
              </a:rPr>
              <a:t>платф.,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75" dirty="0">
                <a:latin typeface="Trebuchet MS"/>
                <a:cs typeface="Trebuchet MS"/>
              </a:rPr>
              <a:t>д.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20" dirty="0">
                <a:latin typeface="Trebuchet MS"/>
                <a:cs typeface="Trebuchet MS"/>
              </a:rPr>
              <a:t>30,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75" dirty="0">
                <a:latin typeface="Trebuchet MS"/>
                <a:cs typeface="Trebuchet MS"/>
              </a:rPr>
              <a:t>к.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25" dirty="0">
                <a:latin typeface="Trebuchet MS"/>
                <a:cs typeface="Trebuchet MS"/>
              </a:rPr>
              <a:t>В3.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ru-RU" sz="800" b="1" spc="25" dirty="0">
                <a:latin typeface="Trebuchet MS"/>
                <a:cs typeface="Trebuchet MS"/>
              </a:rPr>
              <a:t>Способ</a:t>
            </a:r>
            <a:r>
              <a:rPr lang="ru-RU" sz="800" b="1" spc="-50" dirty="0">
                <a:latin typeface="Trebuchet MS"/>
                <a:cs typeface="Trebuchet MS"/>
              </a:rPr>
              <a:t> </a:t>
            </a:r>
            <a:r>
              <a:rPr lang="ru-RU" sz="800" b="1" spc="-5" dirty="0" err="1">
                <a:latin typeface="Trebuchet MS"/>
                <a:cs typeface="Trebuchet MS"/>
              </a:rPr>
              <a:t>авизации</a:t>
            </a:r>
            <a:r>
              <a:rPr lang="ru-RU" sz="800" b="1" spc="-5" dirty="0">
                <a:latin typeface="Trebuchet MS"/>
                <a:cs typeface="Trebuchet MS"/>
              </a:rPr>
              <a:t>:</a:t>
            </a:r>
            <a:r>
              <a:rPr lang="ru-RU" sz="800" b="1" spc="-35" dirty="0">
                <a:latin typeface="Trebuchet MS"/>
                <a:cs typeface="Trebuchet MS"/>
              </a:rPr>
              <a:t> </a:t>
            </a:r>
            <a:r>
              <a:rPr lang="ru-RU" sz="800" spc="15" dirty="0">
                <a:latin typeface="Trebuchet MS"/>
                <a:cs typeface="Trebuchet MS"/>
              </a:rPr>
              <a:t>через</a:t>
            </a:r>
            <a:r>
              <a:rPr lang="ru-RU" sz="800" spc="-35" dirty="0">
                <a:latin typeface="Trebuchet MS"/>
                <a:cs typeface="Trebuchet MS"/>
              </a:rPr>
              <a:t> </a:t>
            </a:r>
            <a:r>
              <a:rPr lang="ru-RU" sz="800" spc="20" dirty="0">
                <a:latin typeface="Trebuchet MS"/>
                <a:cs typeface="Trebuchet MS"/>
              </a:rPr>
              <a:t>портал</a:t>
            </a:r>
            <a:r>
              <a:rPr lang="ru-RU" sz="800" spc="-40" dirty="0">
                <a:latin typeface="Trebuchet MS"/>
                <a:cs typeface="Trebuchet MS"/>
              </a:rPr>
              <a:t> </a:t>
            </a:r>
            <a:r>
              <a:rPr lang="ru-RU" sz="800" u="heavy" spc="-1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https://suppliers.auchan.ru/yms</a:t>
            </a:r>
            <a:r>
              <a:rPr lang="ru-RU" sz="800" u="heavy" spc="-1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</a:t>
            </a:r>
          </a:p>
          <a:p>
            <a:pPr>
              <a:lnSpc>
                <a:spcPct val="100000"/>
              </a:lnSpc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b="1" spc="-5" dirty="0">
                <a:latin typeface="Trebuchet MS"/>
                <a:cs typeface="Trebuchet MS"/>
              </a:rPr>
              <a:t>Контакты:</a:t>
            </a:r>
            <a:endParaRPr sz="800" dirty="0">
              <a:latin typeface="Trebuchet MS"/>
              <a:cs typeface="Trebuchet MS"/>
            </a:endParaRPr>
          </a:p>
          <a:p>
            <a:pPr marL="12700" marR="4053840">
              <a:lnSpc>
                <a:spcPct val="101600"/>
              </a:lnSpc>
            </a:pPr>
            <a:r>
              <a:rPr sz="800" spc="25" dirty="0">
                <a:latin typeface="Trebuchet MS"/>
                <a:cs typeface="Trebuchet MS"/>
              </a:rPr>
              <a:t>e</a:t>
            </a:r>
            <a:r>
              <a:rPr sz="800" spc="35" dirty="0">
                <a:latin typeface="Trebuchet MS"/>
                <a:cs typeface="Trebuchet MS"/>
              </a:rPr>
              <a:t>-</a:t>
            </a:r>
            <a:r>
              <a:rPr sz="800" spc="65" dirty="0">
                <a:latin typeface="Trebuchet MS"/>
                <a:cs typeface="Trebuchet MS"/>
              </a:rPr>
              <a:t>m</a:t>
            </a:r>
            <a:r>
              <a:rPr sz="800" spc="10" dirty="0">
                <a:latin typeface="Trebuchet MS"/>
                <a:cs typeface="Trebuchet MS"/>
              </a:rPr>
              <a:t>a</a:t>
            </a:r>
            <a:r>
              <a:rPr sz="800" spc="-60" dirty="0">
                <a:latin typeface="Trebuchet MS"/>
                <a:cs typeface="Trebuchet MS"/>
              </a:rPr>
              <a:t>i</a:t>
            </a:r>
            <a:r>
              <a:rPr sz="800" spc="-25" dirty="0">
                <a:latin typeface="Trebuchet MS"/>
                <a:cs typeface="Trebuchet MS"/>
              </a:rPr>
              <a:t>l</a:t>
            </a:r>
            <a:r>
              <a:rPr sz="800" spc="-145" dirty="0">
                <a:latin typeface="Trebuchet MS"/>
                <a:cs typeface="Trebuchet MS"/>
              </a:rPr>
              <a:t>: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20" dirty="0">
                <a:latin typeface="Trebuchet MS"/>
                <a:cs typeface="Trebuchet MS"/>
                <a:hlinkClick r:id="rId12"/>
              </a:rPr>
              <a:t>n</a:t>
            </a:r>
            <a:r>
              <a:rPr sz="800" spc="55" dirty="0">
                <a:latin typeface="Trebuchet MS"/>
                <a:cs typeface="Trebuchet MS"/>
                <a:hlinkClick r:id="rId12"/>
              </a:rPr>
              <a:t>s</a:t>
            </a:r>
            <a:r>
              <a:rPr sz="800" spc="15" dirty="0">
                <a:latin typeface="Trebuchet MS"/>
                <a:cs typeface="Trebuchet MS"/>
                <a:hlinkClick r:id="rId12"/>
              </a:rPr>
              <a:t>k</a:t>
            </a:r>
            <a:r>
              <a:rPr sz="800" spc="-40" dirty="0">
                <a:latin typeface="Trebuchet MS"/>
                <a:cs typeface="Trebuchet MS"/>
                <a:hlinkClick r:id="rId12"/>
              </a:rPr>
              <a:t>f</a:t>
            </a:r>
            <a:r>
              <a:rPr sz="800" spc="-50" dirty="0">
                <a:latin typeface="Trebuchet MS"/>
                <a:cs typeface="Trebuchet MS"/>
                <a:hlinkClick r:id="rId12"/>
              </a:rPr>
              <a:t>r</a:t>
            </a:r>
            <a:r>
              <a:rPr sz="800" spc="25" dirty="0">
                <a:latin typeface="Trebuchet MS"/>
                <a:cs typeface="Trebuchet MS"/>
                <a:hlinkClick r:id="rId12"/>
              </a:rPr>
              <a:t>e</a:t>
            </a:r>
            <a:r>
              <a:rPr sz="800" spc="55" dirty="0">
                <a:latin typeface="Trebuchet MS"/>
                <a:cs typeface="Trebuchet MS"/>
                <a:hlinkClick r:id="rId12"/>
              </a:rPr>
              <a:t>s</a:t>
            </a:r>
            <a:r>
              <a:rPr sz="800" spc="20" dirty="0">
                <a:latin typeface="Trebuchet MS"/>
                <a:cs typeface="Trebuchet MS"/>
                <a:hlinkClick r:id="rId12"/>
              </a:rPr>
              <a:t>h</a:t>
            </a:r>
            <a:r>
              <a:rPr sz="800" spc="-20" dirty="0">
                <a:latin typeface="Trebuchet MS"/>
                <a:cs typeface="Trebuchet MS"/>
                <a:hlinkClick r:id="rId12"/>
              </a:rPr>
              <a:t>_</a:t>
            </a:r>
            <a:r>
              <a:rPr sz="800" dirty="0">
                <a:latin typeface="Trebuchet MS"/>
                <a:cs typeface="Trebuchet MS"/>
                <a:hlinkClick r:id="rId12"/>
              </a:rPr>
              <a:t>a</a:t>
            </a:r>
            <a:r>
              <a:rPr sz="800" spc="25" dirty="0">
                <a:latin typeface="Trebuchet MS"/>
                <a:cs typeface="Trebuchet MS"/>
                <a:hlinkClick r:id="rId12"/>
              </a:rPr>
              <a:t>v</a:t>
            </a:r>
            <a:r>
              <a:rPr sz="800" spc="-60" dirty="0">
                <a:latin typeface="Trebuchet MS"/>
                <a:cs typeface="Trebuchet MS"/>
                <a:hlinkClick r:id="rId12"/>
              </a:rPr>
              <a:t>i</a:t>
            </a:r>
            <a:r>
              <a:rPr sz="800" spc="5" dirty="0">
                <a:latin typeface="Trebuchet MS"/>
                <a:cs typeface="Trebuchet MS"/>
                <a:hlinkClick r:id="rId12"/>
              </a:rPr>
              <a:t>z</a:t>
            </a:r>
            <a:r>
              <a:rPr sz="800" spc="45" dirty="0">
                <a:latin typeface="Trebuchet MS"/>
                <a:cs typeface="Trebuchet MS"/>
                <a:hlinkClick r:id="rId12"/>
              </a:rPr>
              <a:t>@</a:t>
            </a:r>
            <a:r>
              <a:rPr sz="800" spc="10" dirty="0">
                <a:latin typeface="Trebuchet MS"/>
                <a:cs typeface="Trebuchet MS"/>
                <a:hlinkClick r:id="rId12"/>
              </a:rPr>
              <a:t>a</a:t>
            </a:r>
            <a:r>
              <a:rPr sz="800" spc="30" dirty="0">
                <a:latin typeface="Trebuchet MS"/>
                <a:cs typeface="Trebuchet MS"/>
                <a:hlinkClick r:id="rId12"/>
              </a:rPr>
              <a:t>u</a:t>
            </a:r>
            <a:r>
              <a:rPr sz="800" spc="35" dirty="0">
                <a:latin typeface="Trebuchet MS"/>
                <a:cs typeface="Trebuchet MS"/>
                <a:hlinkClick r:id="rId12"/>
              </a:rPr>
              <a:t>c</a:t>
            </a:r>
            <a:r>
              <a:rPr sz="800" spc="20" dirty="0">
                <a:latin typeface="Trebuchet MS"/>
                <a:cs typeface="Trebuchet MS"/>
                <a:hlinkClick r:id="rId12"/>
              </a:rPr>
              <a:t>h</a:t>
            </a:r>
            <a:r>
              <a:rPr sz="800" spc="10" dirty="0">
                <a:latin typeface="Trebuchet MS"/>
                <a:cs typeface="Trebuchet MS"/>
                <a:hlinkClick r:id="rId12"/>
              </a:rPr>
              <a:t>a</a:t>
            </a:r>
            <a:r>
              <a:rPr sz="800" spc="20" dirty="0">
                <a:latin typeface="Trebuchet MS"/>
                <a:cs typeface="Trebuchet MS"/>
                <a:hlinkClick r:id="rId12"/>
              </a:rPr>
              <a:t>n</a:t>
            </a:r>
            <a:r>
              <a:rPr sz="800" spc="-150" dirty="0">
                <a:latin typeface="Trebuchet MS"/>
                <a:cs typeface="Trebuchet MS"/>
                <a:hlinkClick r:id="rId12"/>
              </a:rPr>
              <a:t>.</a:t>
            </a:r>
            <a:r>
              <a:rPr sz="800" spc="-40" dirty="0">
                <a:latin typeface="Trebuchet MS"/>
                <a:cs typeface="Trebuchet MS"/>
                <a:hlinkClick r:id="rId12"/>
              </a:rPr>
              <a:t>r</a:t>
            </a:r>
            <a:r>
              <a:rPr sz="800" spc="25" dirty="0">
                <a:latin typeface="Trebuchet MS"/>
                <a:cs typeface="Trebuchet MS"/>
                <a:hlinkClick r:id="rId12"/>
              </a:rPr>
              <a:t>u </a:t>
            </a:r>
            <a:r>
              <a:rPr sz="800" spc="20" dirty="0">
                <a:latin typeface="Trebuchet MS"/>
                <a:cs typeface="Trebuchet MS"/>
              </a:rPr>
              <a:t> </a:t>
            </a:r>
            <a:endParaRPr lang="ru-RU" sz="800" spc="20" dirty="0" smtClean="0">
              <a:latin typeface="Trebuchet MS"/>
              <a:cs typeface="Trebuchet MS"/>
            </a:endParaRPr>
          </a:p>
          <a:p>
            <a:pPr marL="12700" marR="4053840">
              <a:lnSpc>
                <a:spcPct val="101600"/>
              </a:lnSpc>
            </a:pPr>
            <a:r>
              <a:rPr sz="800" spc="-30" dirty="0" err="1" smtClean="0">
                <a:latin typeface="Trebuchet MS"/>
                <a:cs typeface="Trebuchet MS"/>
              </a:rPr>
              <a:t>тел</a:t>
            </a:r>
            <a:r>
              <a:rPr sz="800" spc="-30" dirty="0">
                <a:latin typeface="Trebuchet MS"/>
                <a:cs typeface="Trebuchet MS"/>
              </a:rPr>
              <a:t>.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lang="ru-RU" sz="800" spc="20" dirty="0" smtClean="0">
                <a:latin typeface="Trebuchet MS"/>
                <a:cs typeface="Trebuchet MS"/>
              </a:rPr>
              <a:t>+7</a:t>
            </a:r>
            <a:r>
              <a:rPr lang="ru-RU" sz="800" spc="20" dirty="0">
                <a:latin typeface="Trebuchet MS"/>
                <a:cs typeface="Trebuchet MS"/>
              </a:rPr>
              <a:t> </a:t>
            </a:r>
            <a:r>
              <a:rPr sz="800" spc="20" dirty="0" smtClean="0">
                <a:latin typeface="Trebuchet MS"/>
                <a:cs typeface="Trebuchet MS"/>
              </a:rPr>
              <a:t>383</a:t>
            </a:r>
            <a:r>
              <a:rPr lang="ru-RU" sz="800" spc="20" dirty="0" smtClean="0">
                <a:latin typeface="Trebuchet MS"/>
                <a:cs typeface="Trebuchet MS"/>
              </a:rPr>
              <a:t> </a:t>
            </a:r>
            <a:r>
              <a:rPr sz="800" spc="20" dirty="0" smtClean="0">
                <a:latin typeface="Trebuchet MS"/>
                <a:cs typeface="Trebuchet MS"/>
              </a:rPr>
              <a:t>230</a:t>
            </a:r>
            <a:r>
              <a:rPr lang="ru-RU" sz="800" spc="20" dirty="0" smtClean="0">
                <a:latin typeface="Trebuchet MS"/>
                <a:cs typeface="Trebuchet MS"/>
              </a:rPr>
              <a:t> </a:t>
            </a:r>
            <a:r>
              <a:rPr sz="800" spc="20" dirty="0" smtClean="0">
                <a:latin typeface="Trebuchet MS"/>
                <a:cs typeface="Trebuchet MS"/>
              </a:rPr>
              <a:t>19</a:t>
            </a:r>
            <a:r>
              <a:rPr lang="ru-RU" sz="800" spc="20" dirty="0" smtClean="0">
                <a:latin typeface="Trebuchet MS"/>
                <a:cs typeface="Trebuchet MS"/>
              </a:rPr>
              <a:t> </a:t>
            </a:r>
            <a:r>
              <a:rPr sz="800" spc="20" dirty="0" smtClean="0">
                <a:latin typeface="Trebuchet MS"/>
                <a:cs typeface="Trebuchet MS"/>
              </a:rPr>
              <a:t>66</a:t>
            </a:r>
            <a:r>
              <a:rPr sz="800" spc="-35" dirty="0" smtClean="0">
                <a:latin typeface="Trebuchet MS"/>
                <a:cs typeface="Trebuchet MS"/>
              </a:rPr>
              <a:t> </a:t>
            </a:r>
            <a:r>
              <a:rPr sz="800" spc="25" dirty="0" err="1" smtClean="0">
                <a:latin typeface="Trebuchet MS"/>
                <a:cs typeface="Trebuchet MS"/>
              </a:rPr>
              <a:t>доб</a:t>
            </a:r>
            <a:r>
              <a:rPr lang="ru-RU" sz="800" spc="25" dirty="0" smtClean="0">
                <a:latin typeface="Trebuchet MS"/>
                <a:cs typeface="Trebuchet MS"/>
              </a:rPr>
              <a:t>.</a:t>
            </a:r>
            <a:r>
              <a:rPr sz="800" spc="-40" dirty="0" smtClean="0">
                <a:latin typeface="Trebuchet MS"/>
                <a:cs typeface="Trebuchet MS"/>
              </a:rPr>
              <a:t> </a:t>
            </a:r>
            <a:r>
              <a:rPr sz="800" spc="30" dirty="0" smtClean="0">
                <a:latin typeface="Trebuchet MS"/>
                <a:cs typeface="Trebuchet MS"/>
              </a:rPr>
              <a:t>8</a:t>
            </a:r>
            <a:r>
              <a:rPr lang="ru-RU" sz="800" spc="30" dirty="0" smtClean="0">
                <a:latin typeface="Trebuchet MS"/>
                <a:cs typeface="Trebuchet MS"/>
              </a:rPr>
              <a:t>406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-20" dirty="0">
                <a:solidFill>
                  <a:srgbClr val="212121"/>
                </a:solidFill>
                <a:latin typeface="Trebuchet MS"/>
                <a:cs typeface="Trebuchet MS"/>
              </a:rPr>
              <a:t>4</a:t>
            </a:r>
            <a:r>
              <a:rPr sz="800" b="1" spc="-114" dirty="0">
                <a:solidFill>
                  <a:srgbClr val="212121"/>
                </a:solidFill>
                <a:latin typeface="Trebuchet MS"/>
                <a:cs typeface="Trebuchet MS"/>
              </a:rPr>
              <a:t>.</a:t>
            </a:r>
            <a:r>
              <a:rPr sz="800" b="1" spc="-5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rgbClr val="212121"/>
                </a:solidFill>
                <a:latin typeface="Trebuchet MS"/>
                <a:cs typeface="Trebuchet MS"/>
              </a:rPr>
              <a:t>Р</a:t>
            </a:r>
            <a:r>
              <a:rPr sz="800" b="1" spc="60" dirty="0">
                <a:solidFill>
                  <a:srgbClr val="212121"/>
                </a:solidFill>
                <a:latin typeface="Trebuchet MS"/>
                <a:cs typeface="Trebuchet MS"/>
              </a:rPr>
              <a:t>Ц</a:t>
            </a:r>
            <a:r>
              <a:rPr sz="800" b="1" spc="-5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b="1" spc="45" dirty="0">
                <a:solidFill>
                  <a:srgbClr val="212121"/>
                </a:solidFill>
                <a:latin typeface="Trebuchet MS"/>
                <a:cs typeface="Trebuchet MS"/>
              </a:rPr>
              <a:t>Ю</a:t>
            </a:r>
            <a:r>
              <a:rPr sz="800" b="1" spc="55" dirty="0">
                <a:solidFill>
                  <a:srgbClr val="212121"/>
                </a:solidFill>
                <a:latin typeface="Trebuchet MS"/>
                <a:cs typeface="Trebuchet MS"/>
              </a:rPr>
              <a:t>ж</a:t>
            </a:r>
            <a:r>
              <a:rPr sz="800" b="1" dirty="0">
                <a:solidFill>
                  <a:srgbClr val="212121"/>
                </a:solidFill>
                <a:latin typeface="Trebuchet MS"/>
                <a:cs typeface="Trebuchet MS"/>
              </a:rPr>
              <a:t>н</a:t>
            </a:r>
            <a:r>
              <a:rPr sz="800" b="1" spc="5" dirty="0">
                <a:solidFill>
                  <a:srgbClr val="212121"/>
                </a:solidFill>
                <a:latin typeface="Trebuchet MS"/>
                <a:cs typeface="Trebuchet MS"/>
              </a:rPr>
              <a:t>ы</a:t>
            </a:r>
            <a:r>
              <a:rPr sz="800" b="1" spc="15" dirty="0">
                <a:solidFill>
                  <a:srgbClr val="212121"/>
                </a:solidFill>
                <a:latin typeface="Trebuchet MS"/>
                <a:cs typeface="Trebuchet MS"/>
              </a:rPr>
              <a:t>е</a:t>
            </a:r>
            <a:r>
              <a:rPr sz="800" b="1" spc="-5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212121"/>
                </a:solidFill>
                <a:latin typeface="Trebuchet MS"/>
                <a:cs typeface="Trebuchet MS"/>
              </a:rPr>
              <a:t>в</a:t>
            </a:r>
            <a:r>
              <a:rPr sz="800" b="1" spc="30" dirty="0">
                <a:solidFill>
                  <a:srgbClr val="212121"/>
                </a:solidFill>
                <a:latin typeface="Trebuchet MS"/>
                <a:cs typeface="Trebuchet MS"/>
              </a:rPr>
              <a:t>р</a:t>
            </a:r>
            <a:r>
              <a:rPr sz="800" b="1" spc="20" dirty="0">
                <a:solidFill>
                  <a:srgbClr val="212121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212121"/>
                </a:solidFill>
                <a:latin typeface="Trebuchet MS"/>
                <a:cs typeface="Trebuchet MS"/>
              </a:rPr>
              <a:t>т</a:t>
            </a:r>
            <a:r>
              <a:rPr sz="800" b="1" spc="30" dirty="0">
                <a:solidFill>
                  <a:srgbClr val="212121"/>
                </a:solidFill>
                <a:latin typeface="Trebuchet MS"/>
                <a:cs typeface="Trebuchet MS"/>
              </a:rPr>
              <a:t>а</a:t>
            </a:r>
            <a:endParaRPr sz="800" dirty="0">
              <a:latin typeface="Trebuchet MS"/>
              <a:cs typeface="Trebuchet MS"/>
            </a:endParaRPr>
          </a:p>
          <a:p>
            <a:pPr marL="12700" marR="522605">
              <a:lnSpc>
                <a:spcPct val="101600"/>
              </a:lnSpc>
            </a:pPr>
            <a:r>
              <a:rPr sz="800" spc="10" dirty="0">
                <a:latin typeface="Trebuchet MS"/>
                <a:cs typeface="Trebuchet MS"/>
              </a:rPr>
              <a:t>142050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20" dirty="0">
                <a:latin typeface="Trebuchet MS"/>
                <a:cs typeface="Trebuchet MS"/>
              </a:rPr>
              <a:t>Российская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5" dirty="0">
                <a:latin typeface="Trebuchet MS"/>
                <a:cs typeface="Trebuchet MS"/>
              </a:rPr>
              <a:t>Федерация,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Московская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dirty="0">
                <a:latin typeface="Trebuchet MS"/>
                <a:cs typeface="Trebuchet MS"/>
              </a:rPr>
              <a:t>область,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город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10" dirty="0">
                <a:latin typeface="Trebuchet MS"/>
                <a:cs typeface="Trebuchet MS"/>
              </a:rPr>
              <a:t>Домодедово,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городской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округ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10" dirty="0">
                <a:latin typeface="Trebuchet MS"/>
                <a:cs typeface="Trebuchet MS"/>
              </a:rPr>
              <a:t>Домодедово, </a:t>
            </a:r>
            <a:r>
              <a:rPr sz="800" spc="15" dirty="0">
                <a:latin typeface="Trebuchet MS"/>
                <a:cs typeface="Trebuchet MS"/>
              </a:rPr>
              <a:t> </a:t>
            </a:r>
            <a:r>
              <a:rPr sz="800" spc="20" dirty="0">
                <a:latin typeface="Trebuchet MS"/>
                <a:cs typeface="Trebuchet MS"/>
              </a:rPr>
              <a:t>территория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50" dirty="0">
                <a:latin typeface="Trebuchet MS"/>
                <a:cs typeface="Trebuchet MS"/>
              </a:rPr>
              <a:t>М-4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35" dirty="0">
                <a:latin typeface="Trebuchet MS"/>
                <a:cs typeface="Trebuchet MS"/>
              </a:rPr>
              <a:t>"Дон",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улица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48-й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dirty="0">
                <a:latin typeface="Trebuchet MS"/>
                <a:cs typeface="Trebuchet MS"/>
              </a:rPr>
              <a:t>километр,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15" dirty="0">
                <a:latin typeface="Trebuchet MS"/>
                <a:cs typeface="Trebuchet MS"/>
              </a:rPr>
              <a:t>стр.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80" dirty="0">
                <a:latin typeface="Trebuchet MS"/>
                <a:cs typeface="Trebuchet MS"/>
              </a:rPr>
              <a:t>1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ru-RU" sz="850" dirty="0" smtClean="0">
              <a:latin typeface="Trebuchet MS"/>
              <a:cs typeface="Trebuchet MS"/>
            </a:endParaRPr>
          </a:p>
          <a:p>
            <a:pPr marL="12700">
              <a:spcBef>
                <a:spcPts val="5"/>
              </a:spcBef>
            </a:pPr>
            <a:r>
              <a:rPr lang="ru-RU" sz="800" b="1" spc="25" dirty="0">
                <a:latin typeface="Trebuchet MS"/>
                <a:cs typeface="Trebuchet MS"/>
              </a:rPr>
              <a:t>Способ </a:t>
            </a:r>
            <a:r>
              <a:rPr lang="ru-RU" sz="800" b="1" spc="25" dirty="0" err="1">
                <a:latin typeface="Trebuchet MS"/>
                <a:cs typeface="Trebuchet MS"/>
              </a:rPr>
              <a:t>авизации</a:t>
            </a:r>
            <a:r>
              <a:rPr lang="ru-RU" sz="800" b="1" spc="25" dirty="0">
                <a:latin typeface="Trebuchet MS"/>
                <a:cs typeface="Trebuchet MS"/>
              </a:rPr>
              <a:t>: через портал </a:t>
            </a:r>
            <a:r>
              <a:rPr lang="ru-RU" sz="800" spc="25" dirty="0">
                <a:latin typeface="Trebuchet MS"/>
                <a:cs typeface="Trebuchet MS"/>
                <a:hlinkClick r:id="rId8"/>
              </a:rPr>
              <a:t>https://suppliers.auchan.ru/yms</a:t>
            </a:r>
            <a:r>
              <a:rPr lang="ru-RU" sz="800" spc="25" dirty="0">
                <a:latin typeface="Trebuchet MS"/>
                <a:cs typeface="Trebuchet MS"/>
              </a:rPr>
              <a:t> 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10" dirty="0">
                <a:latin typeface="Trebuchet MS"/>
                <a:cs typeface="Trebuchet MS"/>
              </a:rPr>
              <a:t>Регистрация</a:t>
            </a:r>
            <a:r>
              <a:rPr sz="800" b="1" spc="-40" dirty="0">
                <a:latin typeface="Trebuchet MS"/>
                <a:cs typeface="Trebuchet MS"/>
              </a:rPr>
              <a:t> </a:t>
            </a:r>
            <a:r>
              <a:rPr sz="800" b="1" spc="15" dirty="0">
                <a:latin typeface="Trebuchet MS"/>
                <a:cs typeface="Trebuchet MS"/>
              </a:rPr>
              <a:t>на</a:t>
            </a:r>
            <a:r>
              <a:rPr sz="800" b="1" spc="-40" dirty="0">
                <a:latin typeface="Trebuchet MS"/>
                <a:cs typeface="Trebuchet MS"/>
              </a:rPr>
              <a:t> </a:t>
            </a:r>
            <a:r>
              <a:rPr sz="800" b="1" spc="10" dirty="0">
                <a:latin typeface="Trebuchet MS"/>
                <a:cs typeface="Trebuchet MS"/>
              </a:rPr>
              <a:t>портале</a:t>
            </a:r>
            <a:r>
              <a:rPr sz="800" b="1" spc="-35" dirty="0">
                <a:latin typeface="Trebuchet MS"/>
                <a:cs typeface="Trebuchet MS"/>
              </a:rPr>
              <a:t> </a:t>
            </a:r>
            <a:r>
              <a:rPr sz="800" b="1" spc="-5" dirty="0">
                <a:latin typeface="Trebuchet MS"/>
                <a:cs typeface="Trebuchet MS"/>
              </a:rPr>
              <a:t>авизации:</a:t>
            </a:r>
            <a:r>
              <a:rPr sz="800" b="1" spc="-40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обратиться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по</a:t>
            </a:r>
            <a:r>
              <a:rPr sz="800" spc="-25" dirty="0">
                <a:latin typeface="Trebuchet MS"/>
                <a:cs typeface="Trebuchet MS"/>
              </a:rPr>
              <a:t> </a:t>
            </a:r>
            <a:r>
              <a:rPr sz="800" spc="10" dirty="0">
                <a:latin typeface="Trebuchet MS"/>
                <a:cs typeface="Trebuchet MS"/>
              </a:rPr>
              <a:t>e-mail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10" dirty="0" smtClean="0">
                <a:latin typeface="Trebuchet MS"/>
                <a:cs typeface="Trebuchet MS"/>
                <a:hlinkClick r:id="rId13"/>
              </a:rPr>
              <a:t>appro_msk@auchan.ru</a:t>
            </a:r>
            <a:r>
              <a:rPr lang="ru-RU" sz="800" spc="10" dirty="0" smtClean="0">
                <a:latin typeface="Trebuchet MS"/>
                <a:cs typeface="Trebuchet MS"/>
              </a:rPr>
              <a:t> ; </a:t>
            </a:r>
            <a:r>
              <a:rPr lang="en-US" sz="800" u="heavy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a.eﬁmenko@auchan.ru</a:t>
            </a:r>
            <a:r>
              <a:rPr lang="ru-RU" sz="800" u="heavy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b="1" spc="-5" dirty="0">
                <a:latin typeface="Trebuchet MS"/>
                <a:cs typeface="Trebuchet MS"/>
              </a:rPr>
              <a:t>Контакты: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spc="-15" dirty="0">
                <a:latin typeface="Trebuchet MS"/>
                <a:cs typeface="Trebuchet MS"/>
              </a:rPr>
              <a:t>e-mail:</a:t>
            </a:r>
            <a:r>
              <a:rPr sz="800" spc="-30" dirty="0">
                <a:solidFill>
                  <a:srgbClr val="1154CC"/>
                </a:solidFill>
                <a:latin typeface="Trebuchet MS"/>
                <a:cs typeface="Trebuchet MS"/>
              </a:rPr>
              <a:t> </a:t>
            </a:r>
            <a:r>
              <a:rPr sz="800" u="heavy" spc="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4"/>
              </a:rPr>
              <a:t>sg_reception@auchan.ru</a:t>
            </a:r>
            <a:endParaRPr sz="800" dirty="0">
              <a:latin typeface="Trebuchet MS"/>
              <a:cs typeface="Trebuchet MS"/>
            </a:endParaRPr>
          </a:p>
        </p:txBody>
      </p:sp>
      <p:pic>
        <p:nvPicPr>
          <p:cNvPr id="9" name="object 9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481900" y="9429117"/>
            <a:ext cx="1609725" cy="54292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540" y="727075"/>
            <a:ext cx="485775" cy="926782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583689" y="10124823"/>
            <a:ext cx="483870" cy="23431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-35" dirty="0">
                <a:solidFill>
                  <a:srgbClr val="D52A1D"/>
                </a:solidFill>
                <a:latin typeface="Trebuchet MS"/>
                <a:cs typeface="Trebuchet MS"/>
              </a:rPr>
              <a:t>10</a:t>
            </a:fld>
            <a:r>
              <a:rPr sz="1000" spc="-35" dirty="0">
                <a:solidFill>
                  <a:srgbClr val="868686"/>
                </a:solidFill>
                <a:latin typeface="Trebuchet MS"/>
                <a:cs typeface="Trebuchet MS"/>
              </a:rPr>
              <a:t>/12</a:t>
            </a:r>
            <a:endParaRPr sz="1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59839" y="856335"/>
            <a:ext cx="3786504" cy="0"/>
          </a:xfrm>
          <a:custGeom>
            <a:avLst/>
            <a:gdLst/>
            <a:ahLst/>
            <a:cxnLst/>
            <a:rect l="l" t="t" r="r" b="b"/>
            <a:pathLst>
              <a:path w="3786504">
                <a:moveTo>
                  <a:pt x="0" y="0"/>
                </a:moveTo>
                <a:lnTo>
                  <a:pt x="3786375" y="0"/>
                </a:lnTo>
              </a:path>
            </a:pathLst>
          </a:custGeom>
          <a:ln w="6299">
            <a:solidFill>
              <a:srgbClr val="2020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47138" y="1074018"/>
            <a:ext cx="5737861" cy="29994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35" dirty="0">
                <a:latin typeface="Trebuchet MS"/>
                <a:cs typeface="Trebuchet MS"/>
              </a:rPr>
              <a:t>5</a:t>
            </a:r>
            <a:r>
              <a:rPr sz="800" b="1" spc="-114" dirty="0">
                <a:latin typeface="Trebuchet MS"/>
                <a:cs typeface="Trebuchet MS"/>
              </a:rPr>
              <a:t>.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20" dirty="0">
                <a:latin typeface="Trebuchet MS"/>
                <a:cs typeface="Trebuchet MS"/>
              </a:rPr>
              <a:t>Р</a:t>
            </a:r>
            <a:r>
              <a:rPr sz="800" b="1" spc="60" dirty="0">
                <a:latin typeface="Trebuchet MS"/>
                <a:cs typeface="Trebuchet MS"/>
              </a:rPr>
              <a:t>Ц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50" dirty="0" err="1" smtClean="0">
                <a:latin typeface="Trebuchet MS"/>
                <a:cs typeface="Trebuchet MS"/>
              </a:rPr>
              <a:t>С</a:t>
            </a:r>
            <a:r>
              <a:rPr sz="800" b="1" spc="25" dirty="0" err="1" smtClean="0">
                <a:latin typeface="Trebuchet MS"/>
                <a:cs typeface="Trebuchet MS"/>
              </a:rPr>
              <a:t>а</a:t>
            </a:r>
            <a:r>
              <a:rPr sz="800" b="1" dirty="0" err="1" smtClean="0">
                <a:latin typeface="Trebuchet MS"/>
                <a:cs typeface="Trebuchet MS"/>
              </a:rPr>
              <a:t>м</a:t>
            </a:r>
            <a:r>
              <a:rPr sz="800" b="1" spc="25" dirty="0" err="1" smtClean="0">
                <a:latin typeface="Trebuchet MS"/>
                <a:cs typeface="Trebuchet MS"/>
              </a:rPr>
              <a:t>а</a:t>
            </a:r>
            <a:r>
              <a:rPr sz="800" b="1" spc="30" dirty="0" err="1" smtClean="0">
                <a:latin typeface="Trebuchet MS"/>
                <a:cs typeface="Trebuchet MS"/>
              </a:rPr>
              <a:t>ра</a:t>
            </a:r>
            <a:r>
              <a:rPr lang="en-US" sz="800" b="1" spc="30" dirty="0" smtClean="0">
                <a:latin typeface="Trebuchet MS"/>
                <a:cs typeface="Trebuchet MS"/>
              </a:rPr>
              <a:t> </a:t>
            </a:r>
            <a:r>
              <a:rPr lang="en-US" sz="800" b="1" spc="30" dirty="0" smtClean="0">
                <a:latin typeface="Gilroy ExtraBold" panose="00000900000000000000" pitchFamily="50" charset="-52"/>
                <a:cs typeface="Trebuchet MS"/>
              </a:rPr>
              <a:t>√</a:t>
            </a:r>
            <a:endParaRPr sz="800" dirty="0">
              <a:latin typeface="Trebuchet MS"/>
              <a:cs typeface="Trebuchet MS"/>
            </a:endParaRPr>
          </a:p>
          <a:p>
            <a:pPr marL="12700" marR="50165">
              <a:lnSpc>
                <a:spcPct val="101600"/>
              </a:lnSpc>
            </a:pPr>
            <a:r>
              <a:rPr sz="800" spc="-15" dirty="0">
                <a:latin typeface="Trebuchet MS"/>
                <a:cs typeface="Trebuchet MS"/>
              </a:rPr>
              <a:t>443532,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5" dirty="0">
                <a:latin typeface="Trebuchet MS"/>
                <a:cs typeface="Trebuchet MS"/>
              </a:rPr>
              <a:t>Россия,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20" dirty="0">
                <a:latin typeface="Trebuchet MS"/>
                <a:cs typeface="Trebuchet MS"/>
              </a:rPr>
              <a:t>Самарская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-40" dirty="0">
                <a:latin typeface="Trebuchet MS"/>
                <a:cs typeface="Trebuchet MS"/>
              </a:rPr>
              <a:t>обл.,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Волжский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dirty="0">
                <a:latin typeface="Trebuchet MS"/>
                <a:cs typeface="Trebuchet MS"/>
              </a:rPr>
              <a:t>район,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в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районе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20" dirty="0">
                <a:latin typeface="Trebuchet MS"/>
                <a:cs typeface="Trebuchet MS"/>
              </a:rPr>
              <a:t>села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Преображенка.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5" dirty="0">
                <a:latin typeface="Trebuchet MS"/>
                <a:cs typeface="Trebuchet MS"/>
              </a:rPr>
              <a:t>ул.Индустриальная </a:t>
            </a:r>
            <a:r>
              <a:rPr sz="800" spc="10" dirty="0">
                <a:latin typeface="Trebuchet MS"/>
                <a:cs typeface="Trebuchet MS"/>
              </a:rPr>
              <a:t> </a:t>
            </a:r>
            <a:r>
              <a:rPr sz="800" spc="-15" dirty="0">
                <a:latin typeface="Trebuchet MS"/>
                <a:cs typeface="Trebuchet MS"/>
              </a:rPr>
              <a:t>д.2А.,логистический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10" dirty="0">
                <a:latin typeface="Trebuchet MS"/>
                <a:cs typeface="Trebuchet MS"/>
              </a:rPr>
              <a:t>комплекс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dirty="0">
                <a:latin typeface="Trebuchet MS"/>
                <a:cs typeface="Trebuchet MS"/>
              </a:rPr>
              <a:t>"Придорожный",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20" dirty="0" err="1">
                <a:latin typeface="Trebuchet MS"/>
                <a:cs typeface="Trebuchet MS"/>
              </a:rPr>
              <a:t>корпус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60" dirty="0" smtClean="0">
                <a:latin typeface="Trebuchet MS"/>
                <a:cs typeface="Trebuchet MS"/>
              </a:rPr>
              <a:t>6</a:t>
            </a:r>
            <a:endParaRPr lang="ru-RU" sz="800" spc="60" dirty="0" smtClean="0">
              <a:latin typeface="Trebuchet MS"/>
              <a:cs typeface="Trebuchet MS"/>
            </a:endParaRPr>
          </a:p>
          <a:p>
            <a:pPr marL="12700" marR="50165">
              <a:lnSpc>
                <a:spcPct val="101600"/>
              </a:lnSpc>
            </a:pPr>
            <a:endParaRPr sz="800" dirty="0">
              <a:latin typeface="Trebuchet MS"/>
              <a:cs typeface="Trebuchet MS"/>
            </a:endParaRPr>
          </a:p>
          <a:p>
            <a:pPr marL="12700">
              <a:spcBef>
                <a:spcPts val="5"/>
              </a:spcBef>
            </a:pPr>
            <a:r>
              <a:rPr lang="ru-RU" sz="850" dirty="0">
                <a:latin typeface="Trebuchet MS"/>
                <a:cs typeface="Trebuchet MS"/>
              </a:rPr>
              <a:t>Способ </a:t>
            </a:r>
            <a:r>
              <a:rPr lang="ru-RU" sz="850" dirty="0" err="1">
                <a:latin typeface="Trebuchet MS"/>
                <a:cs typeface="Trebuchet MS"/>
              </a:rPr>
              <a:t>авизации</a:t>
            </a:r>
            <a:r>
              <a:rPr lang="ru-RU" sz="850" dirty="0">
                <a:latin typeface="Trebuchet MS"/>
                <a:cs typeface="Trebuchet MS"/>
              </a:rPr>
              <a:t>: через портал </a:t>
            </a:r>
            <a:r>
              <a:rPr lang="ru-RU" sz="800" dirty="0">
                <a:latin typeface="Trebuchet MS"/>
                <a:cs typeface="Trebuchet MS"/>
                <a:hlinkClick r:id="rId2"/>
              </a:rPr>
              <a:t>https://suppliers.auchan.ru/yms</a:t>
            </a:r>
            <a:r>
              <a:rPr lang="ru-RU" sz="850" dirty="0">
                <a:latin typeface="Trebuchet MS"/>
                <a:cs typeface="Trebuchet MS"/>
              </a:rPr>
              <a:t> </a:t>
            </a:r>
          </a:p>
          <a:p>
            <a:pPr marL="12700"/>
            <a:endParaRPr lang="en-US" sz="800" dirty="0" smtClean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-40" dirty="0" smtClean="0">
                <a:latin typeface="Trebuchet MS"/>
                <a:cs typeface="Trebuchet MS"/>
              </a:rPr>
              <a:t> </a:t>
            </a:r>
            <a:r>
              <a:rPr sz="800" b="1" spc="10" dirty="0" err="1" smtClean="0">
                <a:latin typeface="Trebuchet MS"/>
                <a:cs typeface="Trebuchet MS"/>
              </a:rPr>
              <a:t>Регистрация</a:t>
            </a:r>
            <a:r>
              <a:rPr sz="800" b="1" spc="-45" dirty="0" smtClean="0">
                <a:latin typeface="Trebuchet MS"/>
                <a:cs typeface="Trebuchet MS"/>
              </a:rPr>
              <a:t> </a:t>
            </a:r>
            <a:r>
              <a:rPr sz="800" b="1" spc="15" dirty="0">
                <a:latin typeface="Trebuchet MS"/>
                <a:cs typeface="Trebuchet MS"/>
              </a:rPr>
              <a:t>на</a:t>
            </a:r>
            <a:r>
              <a:rPr sz="800" b="1" spc="-45" dirty="0">
                <a:latin typeface="Trebuchet MS"/>
                <a:cs typeface="Trebuchet MS"/>
              </a:rPr>
              <a:t> </a:t>
            </a:r>
            <a:r>
              <a:rPr sz="800" b="1" spc="10" dirty="0">
                <a:latin typeface="Trebuchet MS"/>
                <a:cs typeface="Trebuchet MS"/>
              </a:rPr>
              <a:t>портале</a:t>
            </a:r>
            <a:r>
              <a:rPr sz="800" b="1" spc="-45" dirty="0">
                <a:latin typeface="Trebuchet MS"/>
                <a:cs typeface="Trebuchet MS"/>
              </a:rPr>
              <a:t> </a:t>
            </a:r>
            <a:r>
              <a:rPr sz="800" b="1" spc="-5" dirty="0">
                <a:latin typeface="Trebuchet MS"/>
                <a:cs typeface="Trebuchet MS"/>
              </a:rPr>
              <a:t>авизации:</a:t>
            </a:r>
            <a:r>
              <a:rPr sz="800" b="1" spc="-45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обратиться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по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10" dirty="0">
                <a:latin typeface="Trebuchet MS"/>
                <a:cs typeface="Trebuchet MS"/>
              </a:rPr>
              <a:t>e-mail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5" dirty="0" smtClean="0">
                <a:latin typeface="Trebuchet MS"/>
                <a:cs typeface="Trebuchet MS"/>
                <a:hlinkClick r:id="rId3"/>
              </a:rPr>
              <a:t>appro.sam@auchan.ru</a:t>
            </a:r>
            <a:r>
              <a:rPr lang="ru-RU" sz="800" spc="5" dirty="0" smtClean="0">
                <a:latin typeface="Trebuchet MS"/>
                <a:cs typeface="Trebuchet MS"/>
              </a:rPr>
              <a:t> ; </a:t>
            </a:r>
            <a:r>
              <a:rPr lang="en-US" sz="800" u="heavy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4"/>
              </a:rPr>
              <a:t>a.eﬁmenko@auchan.ru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-5" dirty="0" err="1">
                <a:latin typeface="Trebuchet MS"/>
                <a:cs typeface="Trebuchet MS"/>
              </a:rPr>
              <a:t>Контакты</a:t>
            </a:r>
            <a:r>
              <a:rPr sz="800" b="1" spc="-5" dirty="0" smtClean="0">
                <a:latin typeface="Trebuchet MS"/>
                <a:cs typeface="Trebuchet MS"/>
              </a:rPr>
              <a:t>:</a:t>
            </a:r>
            <a:r>
              <a:rPr lang="en-US" sz="800" b="1" spc="-5" dirty="0" smtClean="0">
                <a:latin typeface="Trebuchet MS"/>
                <a:cs typeface="Trebuchet MS"/>
              </a:rPr>
              <a:t> 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spc="-15" dirty="0">
                <a:latin typeface="Trebuchet MS"/>
                <a:cs typeface="Trebuchet MS"/>
              </a:rPr>
              <a:t>e-mail: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lang="en-US" sz="800" spc="-35" dirty="0" smtClean="0">
                <a:latin typeface="Trebuchet MS"/>
                <a:cs typeface="Trebuchet MS"/>
                <a:hlinkClick r:id="rId5"/>
              </a:rPr>
              <a:t>aviz_sam@auchan.ru</a:t>
            </a:r>
            <a:r>
              <a:rPr lang="en-US" sz="800" spc="-35" dirty="0" smtClean="0">
                <a:latin typeface="Trebuchet MS"/>
                <a:cs typeface="Trebuchet MS"/>
              </a:rPr>
              <a:t> </a:t>
            </a:r>
            <a:r>
              <a:rPr sz="800" spc="-130" dirty="0" smtClean="0">
                <a:latin typeface="Trebuchet MS"/>
                <a:cs typeface="Trebuchet MS"/>
              </a:rPr>
              <a:t>;</a:t>
            </a:r>
            <a:r>
              <a:rPr sz="800" spc="70" dirty="0" smtClean="0">
                <a:latin typeface="Trebuchet MS"/>
                <a:cs typeface="Trebuchet MS"/>
              </a:rPr>
              <a:t> </a:t>
            </a:r>
            <a:r>
              <a:rPr sz="800" spc="5" dirty="0">
                <a:latin typeface="Trebuchet MS"/>
                <a:cs typeface="Trebuchet MS"/>
                <a:hlinkClick r:id="rId3"/>
              </a:rPr>
              <a:t>appro.sam@auchan.ru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b="1" spc="-95" dirty="0">
                <a:latin typeface="Trebuchet MS"/>
                <a:cs typeface="Trebuchet MS"/>
              </a:rPr>
              <a:t>_________________________________________________________________________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10" dirty="0">
                <a:latin typeface="Trebuchet MS"/>
                <a:cs typeface="Trebuchet MS"/>
              </a:rPr>
              <a:t>6</a:t>
            </a:r>
            <a:r>
              <a:rPr sz="800" b="1" spc="-114" dirty="0">
                <a:latin typeface="Trebuchet MS"/>
                <a:cs typeface="Trebuchet MS"/>
              </a:rPr>
              <a:t>.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20" dirty="0">
                <a:latin typeface="Trebuchet MS"/>
                <a:cs typeface="Trebuchet MS"/>
              </a:rPr>
              <a:t>Р</a:t>
            </a:r>
            <a:r>
              <a:rPr sz="800" b="1" spc="60" dirty="0">
                <a:latin typeface="Trebuchet MS"/>
                <a:cs typeface="Trebuchet MS"/>
              </a:rPr>
              <a:t>Ц</a:t>
            </a:r>
            <a:r>
              <a:rPr sz="800" b="1" spc="-50" dirty="0">
                <a:latin typeface="Trebuchet MS"/>
                <a:cs typeface="Trebuchet MS"/>
              </a:rPr>
              <a:t> </a:t>
            </a:r>
            <a:r>
              <a:rPr sz="800" b="1" spc="20" dirty="0" err="1" smtClean="0">
                <a:latin typeface="Trebuchet MS"/>
                <a:cs typeface="Trebuchet MS"/>
              </a:rPr>
              <a:t>Ро</a:t>
            </a:r>
            <a:r>
              <a:rPr sz="800" b="1" spc="30" dirty="0" err="1" smtClean="0">
                <a:latin typeface="Trebuchet MS"/>
                <a:cs typeface="Trebuchet MS"/>
              </a:rPr>
              <a:t>с</a:t>
            </a:r>
            <a:r>
              <a:rPr sz="800" b="1" dirty="0" err="1" smtClean="0">
                <a:latin typeface="Trebuchet MS"/>
                <a:cs typeface="Trebuchet MS"/>
              </a:rPr>
              <a:t>т</a:t>
            </a:r>
            <a:r>
              <a:rPr sz="800" b="1" spc="20" dirty="0" err="1" smtClean="0">
                <a:latin typeface="Trebuchet MS"/>
                <a:cs typeface="Trebuchet MS"/>
              </a:rPr>
              <a:t>о</a:t>
            </a:r>
            <a:r>
              <a:rPr sz="800" b="1" spc="10" dirty="0" err="1" smtClean="0">
                <a:latin typeface="Trebuchet MS"/>
                <a:cs typeface="Trebuchet MS"/>
              </a:rPr>
              <a:t>в</a:t>
            </a:r>
            <a:r>
              <a:rPr sz="800" b="1" spc="35" dirty="0" err="1" smtClean="0">
                <a:latin typeface="Trebuchet MS"/>
                <a:cs typeface="Trebuchet MS"/>
              </a:rPr>
              <a:t>-</a:t>
            </a:r>
            <a:r>
              <a:rPr sz="800" b="1" dirty="0" err="1" smtClean="0">
                <a:latin typeface="Trebuchet MS"/>
                <a:cs typeface="Trebuchet MS"/>
              </a:rPr>
              <a:t>н</a:t>
            </a:r>
            <a:r>
              <a:rPr sz="800" b="1" spc="25" dirty="0" err="1" smtClean="0">
                <a:latin typeface="Trebuchet MS"/>
                <a:cs typeface="Trebuchet MS"/>
              </a:rPr>
              <a:t>а</a:t>
            </a:r>
            <a:r>
              <a:rPr sz="800" b="1" spc="35" dirty="0" err="1" smtClean="0">
                <a:latin typeface="Trebuchet MS"/>
                <a:cs typeface="Trebuchet MS"/>
              </a:rPr>
              <a:t>-</a:t>
            </a:r>
            <a:r>
              <a:rPr sz="800" b="1" spc="40" dirty="0" err="1" smtClean="0">
                <a:latin typeface="Trebuchet MS"/>
                <a:cs typeface="Trebuchet MS"/>
              </a:rPr>
              <a:t>Д</a:t>
            </a:r>
            <a:r>
              <a:rPr sz="800" b="1" spc="20" dirty="0" err="1" smtClean="0">
                <a:latin typeface="Trebuchet MS"/>
                <a:cs typeface="Trebuchet MS"/>
              </a:rPr>
              <a:t>о</a:t>
            </a:r>
            <a:r>
              <a:rPr sz="800" b="1" spc="-5" dirty="0" err="1" smtClean="0">
                <a:latin typeface="Trebuchet MS"/>
                <a:cs typeface="Trebuchet MS"/>
              </a:rPr>
              <a:t>н</a:t>
            </a:r>
            <a:r>
              <a:rPr sz="800" b="1" spc="5" dirty="0" err="1" smtClean="0">
                <a:latin typeface="Trebuchet MS"/>
                <a:cs typeface="Trebuchet MS"/>
              </a:rPr>
              <a:t>у</a:t>
            </a:r>
            <a:endParaRPr lang="ru-RU"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spc="-10" dirty="0" smtClean="0">
                <a:solidFill>
                  <a:srgbClr val="212121"/>
                </a:solidFill>
                <a:latin typeface="Trebuchet MS"/>
                <a:cs typeface="Trebuchet MS"/>
              </a:rPr>
              <a:t>346710</a:t>
            </a:r>
            <a:r>
              <a:rPr sz="800" spc="-10" dirty="0">
                <a:solidFill>
                  <a:srgbClr val="212121"/>
                </a:solidFill>
                <a:latin typeface="Trebuchet MS"/>
                <a:cs typeface="Trebuchet MS"/>
              </a:rPr>
              <a:t>, </a:t>
            </a:r>
            <a:r>
              <a:rPr sz="800" spc="5" dirty="0">
                <a:solidFill>
                  <a:srgbClr val="212121"/>
                </a:solidFill>
                <a:latin typeface="Trebuchet MS"/>
                <a:cs typeface="Trebuchet MS"/>
              </a:rPr>
              <a:t>Россия, </a:t>
            </a:r>
            <a:r>
              <a:rPr sz="800" spc="20" dirty="0">
                <a:solidFill>
                  <a:srgbClr val="212121"/>
                </a:solidFill>
                <a:latin typeface="Trebuchet MS"/>
                <a:cs typeface="Trebuchet MS"/>
              </a:rPr>
              <a:t>Ростовская </a:t>
            </a:r>
            <a:r>
              <a:rPr sz="800" dirty="0">
                <a:solidFill>
                  <a:srgbClr val="212121"/>
                </a:solidFill>
                <a:latin typeface="Trebuchet MS"/>
                <a:cs typeface="Trebuchet MS"/>
              </a:rPr>
              <a:t>область, </a:t>
            </a:r>
            <a:r>
              <a:rPr sz="800" spc="15" dirty="0">
                <a:solidFill>
                  <a:srgbClr val="212121"/>
                </a:solidFill>
                <a:latin typeface="Trebuchet MS"/>
                <a:cs typeface="Trebuchet MS"/>
              </a:rPr>
              <a:t>Аксайский </a:t>
            </a:r>
            <a:r>
              <a:rPr sz="800" spc="-30" dirty="0">
                <a:solidFill>
                  <a:srgbClr val="212121"/>
                </a:solidFill>
                <a:latin typeface="Trebuchet MS"/>
                <a:cs typeface="Trebuchet MS"/>
              </a:rPr>
              <a:t>м.р-н, </a:t>
            </a:r>
            <a:r>
              <a:rPr sz="800" spc="15" dirty="0">
                <a:solidFill>
                  <a:srgbClr val="212121"/>
                </a:solidFill>
                <a:latin typeface="Trebuchet MS"/>
                <a:cs typeface="Trebuchet MS"/>
              </a:rPr>
              <a:t>Большелогское </a:t>
            </a:r>
            <a:r>
              <a:rPr sz="800" spc="-75" dirty="0">
                <a:solidFill>
                  <a:srgbClr val="212121"/>
                </a:solidFill>
                <a:latin typeface="Trebuchet MS"/>
                <a:cs typeface="Trebuchet MS"/>
              </a:rPr>
              <a:t>с.п., </a:t>
            </a:r>
            <a:r>
              <a:rPr sz="800" spc="15" dirty="0">
                <a:solidFill>
                  <a:srgbClr val="212121"/>
                </a:solidFill>
                <a:latin typeface="Trebuchet MS"/>
                <a:cs typeface="Trebuchet MS"/>
              </a:rPr>
              <a:t>промышленная </a:t>
            </a:r>
            <a:r>
              <a:rPr sz="800" spc="20" dirty="0">
                <a:solidFill>
                  <a:srgbClr val="212121"/>
                </a:solidFill>
                <a:latin typeface="Trebuchet MS"/>
                <a:cs typeface="Trebuchet MS"/>
              </a:rPr>
              <a:t>зона 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тер., </a:t>
            </a:r>
            <a:r>
              <a:rPr sz="800" spc="-229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212121"/>
                </a:solidFill>
                <a:latin typeface="Trebuchet MS"/>
                <a:cs typeface="Trebuchet MS"/>
              </a:rPr>
              <a:t>Новочеркасское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212121"/>
                </a:solidFill>
                <a:latin typeface="Trebuchet MS"/>
                <a:cs typeface="Trebuchet MS"/>
              </a:rPr>
              <a:t>шоссе,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-85" dirty="0">
                <a:solidFill>
                  <a:srgbClr val="212121"/>
                </a:solidFill>
                <a:latin typeface="Trebuchet MS"/>
                <a:cs typeface="Trebuchet MS"/>
              </a:rPr>
              <a:t>111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-45" dirty="0" smtClean="0">
                <a:solidFill>
                  <a:srgbClr val="212121"/>
                </a:solidFill>
                <a:latin typeface="Trebuchet MS"/>
                <a:cs typeface="Trebuchet MS"/>
              </a:rPr>
              <a:t>к.5</a:t>
            </a:r>
            <a:endParaRPr lang="ru-RU" sz="800" spc="-45" dirty="0" smtClean="0">
              <a:solidFill>
                <a:srgbClr val="212121"/>
              </a:solidFill>
              <a:latin typeface="Trebuchet MS"/>
              <a:cs typeface="Trebuchet MS"/>
            </a:endParaRPr>
          </a:p>
          <a:p>
            <a:pPr marL="79375" marR="5080">
              <a:lnSpc>
                <a:spcPct val="117200"/>
              </a:lnSpc>
              <a:spcBef>
                <a:spcPts val="525"/>
              </a:spcBef>
            </a:pPr>
            <a:endParaRPr sz="800" dirty="0">
              <a:latin typeface="Trebuchet MS"/>
              <a:cs typeface="Trebuchet MS"/>
            </a:endParaRPr>
          </a:p>
          <a:p>
            <a:pPr marL="12700">
              <a:spcBef>
                <a:spcPts val="5"/>
              </a:spcBef>
            </a:pPr>
            <a:r>
              <a:rPr lang="ru-RU" sz="900" dirty="0">
                <a:latin typeface="Trebuchet MS"/>
                <a:cs typeface="Trebuchet MS"/>
              </a:rPr>
              <a:t>Способ </a:t>
            </a:r>
            <a:r>
              <a:rPr lang="ru-RU" sz="900" dirty="0" err="1">
                <a:latin typeface="Trebuchet MS"/>
                <a:cs typeface="Trebuchet MS"/>
              </a:rPr>
              <a:t>авизации</a:t>
            </a:r>
            <a:r>
              <a:rPr lang="ru-RU" sz="900" dirty="0">
                <a:latin typeface="Trebuchet MS"/>
                <a:cs typeface="Trebuchet MS"/>
              </a:rPr>
              <a:t>: через портал </a:t>
            </a:r>
            <a:r>
              <a:rPr lang="ru-RU" sz="800" dirty="0">
                <a:latin typeface="Trebuchet MS"/>
                <a:cs typeface="Trebuchet MS"/>
                <a:hlinkClick r:id="rId2"/>
              </a:rPr>
              <a:t>https://suppliers.auchan.ru/yms</a:t>
            </a:r>
            <a:r>
              <a:rPr lang="ru-RU" sz="900" dirty="0">
                <a:latin typeface="Trebuchet MS"/>
                <a:cs typeface="Trebuchet MS"/>
              </a:rPr>
              <a:t> 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-5" dirty="0">
                <a:latin typeface="Trebuchet MS"/>
                <a:cs typeface="Trebuchet MS"/>
              </a:rPr>
              <a:t>Контакты:</a:t>
            </a:r>
            <a:endParaRPr sz="800" dirty="0">
              <a:latin typeface="Trebuchet MS"/>
              <a:cs typeface="Trebuchet MS"/>
            </a:endParaRPr>
          </a:p>
          <a:p>
            <a:pPr marL="12700" marR="3163570">
              <a:lnSpc>
                <a:spcPct val="117200"/>
              </a:lnSpc>
            </a:pPr>
            <a:r>
              <a:rPr sz="800" spc="25" dirty="0">
                <a:latin typeface="Trebuchet MS"/>
                <a:cs typeface="Trebuchet MS"/>
              </a:rPr>
              <a:t>e</a:t>
            </a:r>
            <a:r>
              <a:rPr sz="800" spc="35" dirty="0">
                <a:latin typeface="Trebuchet MS"/>
                <a:cs typeface="Trebuchet MS"/>
              </a:rPr>
              <a:t>-</a:t>
            </a:r>
            <a:r>
              <a:rPr sz="800" spc="65" dirty="0">
                <a:latin typeface="Trebuchet MS"/>
                <a:cs typeface="Trebuchet MS"/>
              </a:rPr>
              <a:t>m</a:t>
            </a:r>
            <a:r>
              <a:rPr sz="800" spc="10" dirty="0">
                <a:latin typeface="Trebuchet MS"/>
                <a:cs typeface="Trebuchet MS"/>
              </a:rPr>
              <a:t>a</a:t>
            </a:r>
            <a:r>
              <a:rPr sz="800" spc="-60" dirty="0">
                <a:latin typeface="Trebuchet MS"/>
                <a:cs typeface="Trebuchet MS"/>
              </a:rPr>
              <a:t>i</a:t>
            </a:r>
            <a:r>
              <a:rPr sz="800" spc="-25" dirty="0">
                <a:latin typeface="Trebuchet MS"/>
                <a:cs typeface="Trebuchet MS"/>
              </a:rPr>
              <a:t>l</a:t>
            </a:r>
            <a:r>
              <a:rPr sz="800" spc="-145" dirty="0">
                <a:latin typeface="Trebuchet MS"/>
                <a:cs typeface="Trebuchet MS"/>
              </a:rPr>
              <a:t>: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dirty="0">
                <a:latin typeface="Trebuchet MS"/>
                <a:cs typeface="Trebuchet MS"/>
                <a:hlinkClick r:id="rId6"/>
              </a:rPr>
              <a:t>a</a:t>
            </a:r>
            <a:r>
              <a:rPr sz="800" spc="25" dirty="0">
                <a:latin typeface="Trebuchet MS"/>
                <a:cs typeface="Trebuchet MS"/>
                <a:hlinkClick r:id="rId6"/>
              </a:rPr>
              <a:t>v</a:t>
            </a:r>
            <a:r>
              <a:rPr sz="800" spc="-60" dirty="0">
                <a:latin typeface="Trebuchet MS"/>
                <a:cs typeface="Trebuchet MS"/>
                <a:hlinkClick r:id="rId6"/>
              </a:rPr>
              <a:t>i</a:t>
            </a:r>
            <a:r>
              <a:rPr sz="800" spc="55" dirty="0">
                <a:latin typeface="Trebuchet MS"/>
                <a:cs typeface="Trebuchet MS"/>
                <a:hlinkClick r:id="rId6"/>
              </a:rPr>
              <a:t>s</a:t>
            </a:r>
            <a:r>
              <a:rPr sz="800" spc="10" dirty="0">
                <a:latin typeface="Trebuchet MS"/>
                <a:cs typeface="Trebuchet MS"/>
                <a:hlinkClick r:id="rId6"/>
              </a:rPr>
              <a:t>a</a:t>
            </a:r>
            <a:r>
              <a:rPr sz="800" spc="-55" dirty="0">
                <a:latin typeface="Trebuchet MS"/>
                <a:cs typeface="Trebuchet MS"/>
                <a:hlinkClick r:id="rId6"/>
              </a:rPr>
              <a:t>t</a:t>
            </a:r>
            <a:r>
              <a:rPr sz="800" spc="-60" dirty="0">
                <a:latin typeface="Trebuchet MS"/>
                <a:cs typeface="Trebuchet MS"/>
                <a:hlinkClick r:id="rId6"/>
              </a:rPr>
              <a:t>i</a:t>
            </a:r>
            <a:r>
              <a:rPr sz="800" spc="40" dirty="0">
                <a:latin typeface="Trebuchet MS"/>
                <a:cs typeface="Trebuchet MS"/>
                <a:hlinkClick r:id="rId6"/>
              </a:rPr>
              <a:t>o</a:t>
            </a:r>
            <a:r>
              <a:rPr sz="800" spc="20" dirty="0">
                <a:latin typeface="Trebuchet MS"/>
                <a:cs typeface="Trebuchet MS"/>
                <a:hlinkClick r:id="rId6"/>
              </a:rPr>
              <a:t>n</a:t>
            </a:r>
            <a:r>
              <a:rPr sz="800" spc="-20" dirty="0">
                <a:latin typeface="Trebuchet MS"/>
                <a:cs typeface="Trebuchet MS"/>
                <a:hlinkClick r:id="rId6"/>
              </a:rPr>
              <a:t>_</a:t>
            </a:r>
            <a:r>
              <a:rPr sz="800" spc="-25" dirty="0">
                <a:latin typeface="Trebuchet MS"/>
                <a:cs typeface="Trebuchet MS"/>
                <a:hlinkClick r:id="rId6"/>
              </a:rPr>
              <a:t>l</a:t>
            </a:r>
            <a:r>
              <a:rPr sz="800" spc="40" dirty="0">
                <a:latin typeface="Trebuchet MS"/>
                <a:cs typeface="Trebuchet MS"/>
                <a:hlinkClick r:id="rId6"/>
              </a:rPr>
              <a:t>o</a:t>
            </a:r>
            <a:r>
              <a:rPr sz="800" spc="85" dirty="0">
                <a:latin typeface="Trebuchet MS"/>
                <a:cs typeface="Trebuchet MS"/>
                <a:hlinkClick r:id="rId6"/>
              </a:rPr>
              <a:t>g</a:t>
            </a:r>
            <a:r>
              <a:rPr sz="800" spc="40" dirty="0">
                <a:latin typeface="Trebuchet MS"/>
                <a:cs typeface="Trebuchet MS"/>
                <a:hlinkClick r:id="rId6"/>
              </a:rPr>
              <a:t>op</a:t>
            </a:r>
            <a:r>
              <a:rPr sz="800" spc="10" dirty="0">
                <a:latin typeface="Trebuchet MS"/>
                <a:cs typeface="Trebuchet MS"/>
                <a:hlinkClick r:id="rId6"/>
              </a:rPr>
              <a:t>a</a:t>
            </a:r>
            <a:r>
              <a:rPr sz="800" spc="-40" dirty="0">
                <a:latin typeface="Trebuchet MS"/>
                <a:cs typeface="Trebuchet MS"/>
                <a:hlinkClick r:id="rId6"/>
              </a:rPr>
              <a:t>r</a:t>
            </a:r>
            <a:r>
              <a:rPr sz="800" spc="15" dirty="0">
                <a:latin typeface="Trebuchet MS"/>
                <a:cs typeface="Trebuchet MS"/>
                <a:hlinkClick r:id="rId6"/>
              </a:rPr>
              <a:t>k</a:t>
            </a:r>
            <a:r>
              <a:rPr sz="800" spc="45" dirty="0">
                <a:latin typeface="Trebuchet MS"/>
                <a:cs typeface="Trebuchet MS"/>
                <a:hlinkClick r:id="rId6"/>
              </a:rPr>
              <a:t>@</a:t>
            </a:r>
            <a:r>
              <a:rPr sz="800" spc="10" dirty="0">
                <a:latin typeface="Trebuchet MS"/>
                <a:cs typeface="Trebuchet MS"/>
                <a:hlinkClick r:id="rId6"/>
              </a:rPr>
              <a:t>a</a:t>
            </a:r>
            <a:r>
              <a:rPr sz="800" spc="30" dirty="0">
                <a:latin typeface="Trebuchet MS"/>
                <a:cs typeface="Trebuchet MS"/>
                <a:hlinkClick r:id="rId6"/>
              </a:rPr>
              <a:t>u</a:t>
            </a:r>
            <a:r>
              <a:rPr sz="800" spc="35" dirty="0">
                <a:latin typeface="Trebuchet MS"/>
                <a:cs typeface="Trebuchet MS"/>
                <a:hlinkClick r:id="rId6"/>
              </a:rPr>
              <a:t>c</a:t>
            </a:r>
            <a:r>
              <a:rPr sz="800" spc="20" dirty="0">
                <a:latin typeface="Trebuchet MS"/>
                <a:cs typeface="Trebuchet MS"/>
                <a:hlinkClick r:id="rId6"/>
              </a:rPr>
              <a:t>h</a:t>
            </a:r>
            <a:r>
              <a:rPr sz="800" spc="10" dirty="0">
                <a:latin typeface="Trebuchet MS"/>
                <a:cs typeface="Trebuchet MS"/>
                <a:hlinkClick r:id="rId6"/>
              </a:rPr>
              <a:t>a</a:t>
            </a:r>
            <a:r>
              <a:rPr sz="800" spc="20" dirty="0">
                <a:latin typeface="Trebuchet MS"/>
                <a:cs typeface="Trebuchet MS"/>
                <a:hlinkClick r:id="rId6"/>
              </a:rPr>
              <a:t>n</a:t>
            </a:r>
            <a:r>
              <a:rPr sz="800" spc="-150" dirty="0">
                <a:latin typeface="Trebuchet MS"/>
                <a:cs typeface="Trebuchet MS"/>
                <a:hlinkClick r:id="rId6"/>
              </a:rPr>
              <a:t>.</a:t>
            </a:r>
            <a:r>
              <a:rPr sz="800" spc="-40" dirty="0">
                <a:latin typeface="Trebuchet MS"/>
                <a:cs typeface="Trebuchet MS"/>
                <a:hlinkClick r:id="rId6"/>
              </a:rPr>
              <a:t>r</a:t>
            </a:r>
            <a:r>
              <a:rPr sz="800" spc="25" dirty="0">
                <a:latin typeface="Trebuchet MS"/>
                <a:cs typeface="Trebuchet MS"/>
                <a:hlinkClick r:id="rId6"/>
              </a:rPr>
              <a:t>u </a:t>
            </a:r>
            <a:r>
              <a:rPr sz="800" spc="20" dirty="0">
                <a:latin typeface="Trebuchet MS"/>
                <a:cs typeface="Trebuchet MS"/>
              </a:rPr>
              <a:t> </a:t>
            </a:r>
            <a:endParaRPr lang="ru-RU" sz="800" spc="20" dirty="0" smtClean="0">
              <a:latin typeface="Trebuchet MS"/>
              <a:cs typeface="Trebuchet MS"/>
            </a:endParaRPr>
          </a:p>
          <a:p>
            <a:pPr marL="12700" marR="3163570">
              <a:lnSpc>
                <a:spcPct val="117200"/>
              </a:lnSpc>
            </a:pPr>
            <a:r>
              <a:rPr sz="800" spc="10" dirty="0" err="1" smtClean="0">
                <a:latin typeface="Trebuchet MS"/>
                <a:cs typeface="Trebuchet MS"/>
              </a:rPr>
              <a:t>т</a:t>
            </a:r>
            <a:r>
              <a:rPr sz="800" spc="25" dirty="0" err="1" smtClean="0">
                <a:latin typeface="Trebuchet MS"/>
                <a:cs typeface="Trebuchet MS"/>
              </a:rPr>
              <a:t>е</a:t>
            </a:r>
            <a:r>
              <a:rPr sz="800" spc="-5" dirty="0" err="1" smtClean="0">
                <a:latin typeface="Trebuchet MS"/>
                <a:cs typeface="Trebuchet MS"/>
              </a:rPr>
              <a:t>л</a:t>
            </a:r>
            <a:r>
              <a:rPr sz="800" spc="-150" dirty="0" smtClean="0">
                <a:latin typeface="Trebuchet MS"/>
                <a:cs typeface="Trebuchet MS"/>
              </a:rPr>
              <a:t>.</a:t>
            </a:r>
            <a:r>
              <a:rPr sz="800" spc="-145" dirty="0" smtClean="0">
                <a:latin typeface="Trebuchet MS"/>
                <a:cs typeface="Trebuchet MS"/>
              </a:rPr>
              <a:t>:</a:t>
            </a:r>
            <a:r>
              <a:rPr lang="en-US" sz="800" spc="-145" dirty="0" smtClean="0">
                <a:latin typeface="Trebuchet MS"/>
                <a:cs typeface="Trebuchet MS"/>
              </a:rPr>
              <a:t> </a:t>
            </a:r>
            <a:r>
              <a:rPr sz="800" spc="-110" dirty="0" smtClean="0">
                <a:solidFill>
                  <a:srgbClr val="212121"/>
                </a:solidFill>
                <a:latin typeface="Trebuchet MS"/>
                <a:cs typeface="Trebuchet MS"/>
              </a:rPr>
              <a:t>+</a:t>
            </a:r>
            <a:r>
              <a:rPr sz="800" spc="5" dirty="0">
                <a:solidFill>
                  <a:srgbClr val="212121"/>
                </a:solidFill>
                <a:latin typeface="Trebuchet MS"/>
                <a:cs typeface="Trebuchet MS"/>
              </a:rPr>
              <a:t>7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45" dirty="0" smtClean="0">
                <a:solidFill>
                  <a:srgbClr val="212121"/>
                </a:solidFill>
                <a:latin typeface="Trebuchet MS"/>
                <a:cs typeface="Trebuchet MS"/>
              </a:rPr>
              <a:t>8</a:t>
            </a:r>
            <a:r>
              <a:rPr sz="800" spc="55" dirty="0" smtClean="0">
                <a:solidFill>
                  <a:srgbClr val="212121"/>
                </a:solidFill>
                <a:latin typeface="Trebuchet MS"/>
                <a:cs typeface="Trebuchet MS"/>
              </a:rPr>
              <a:t>6</a:t>
            </a:r>
            <a:r>
              <a:rPr sz="800" dirty="0" smtClean="0">
                <a:solidFill>
                  <a:srgbClr val="212121"/>
                </a:solidFill>
                <a:latin typeface="Trebuchet MS"/>
                <a:cs typeface="Trebuchet MS"/>
              </a:rPr>
              <a:t>3</a:t>
            </a:r>
            <a:r>
              <a:rPr sz="800" spc="-40" dirty="0" smtClean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212121"/>
                </a:solidFill>
                <a:latin typeface="Trebuchet MS"/>
                <a:cs typeface="Trebuchet MS"/>
              </a:rPr>
              <a:t>2</a:t>
            </a:r>
            <a:r>
              <a:rPr sz="800" spc="65" dirty="0">
                <a:solidFill>
                  <a:srgbClr val="212121"/>
                </a:solidFill>
                <a:latin typeface="Trebuchet MS"/>
                <a:cs typeface="Trebuchet MS"/>
              </a:rPr>
              <a:t>0</a:t>
            </a:r>
            <a:r>
              <a:rPr sz="800" spc="15" dirty="0">
                <a:solidFill>
                  <a:srgbClr val="212121"/>
                </a:solidFill>
                <a:latin typeface="Trebuchet MS"/>
                <a:cs typeface="Trebuchet MS"/>
              </a:rPr>
              <a:t>4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65" dirty="0">
                <a:solidFill>
                  <a:srgbClr val="212121"/>
                </a:solidFill>
                <a:latin typeface="Trebuchet MS"/>
                <a:cs typeface="Trebuchet MS"/>
              </a:rPr>
              <a:t>0</a:t>
            </a:r>
            <a:r>
              <a:rPr sz="800" spc="60" dirty="0">
                <a:solidFill>
                  <a:srgbClr val="212121"/>
                </a:solidFill>
                <a:latin typeface="Trebuchet MS"/>
                <a:cs typeface="Trebuchet MS"/>
              </a:rPr>
              <a:t>6</a:t>
            </a:r>
            <a:r>
              <a:rPr sz="800" spc="-4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45" dirty="0" smtClean="0">
                <a:solidFill>
                  <a:srgbClr val="212121"/>
                </a:solidFill>
                <a:latin typeface="Trebuchet MS"/>
                <a:cs typeface="Trebuchet MS"/>
              </a:rPr>
              <a:t>8</a:t>
            </a:r>
            <a:r>
              <a:rPr sz="800" spc="-5" dirty="0" smtClean="0">
                <a:solidFill>
                  <a:srgbClr val="212121"/>
                </a:solidFill>
                <a:latin typeface="Trebuchet MS"/>
                <a:cs typeface="Trebuchet MS"/>
              </a:rPr>
              <a:t>2</a:t>
            </a:r>
            <a:endParaRPr lang="en-US" sz="800" spc="-5" dirty="0" smtClean="0">
              <a:solidFill>
                <a:srgbClr val="212121"/>
              </a:solidFill>
              <a:latin typeface="Trebuchet MS"/>
              <a:cs typeface="Trebuchet MS"/>
            </a:endParaRPr>
          </a:p>
          <a:p>
            <a:pPr marL="12700" marR="3163570">
              <a:lnSpc>
                <a:spcPct val="117200"/>
              </a:lnSpc>
            </a:pPr>
            <a:r>
              <a:rPr sz="800" spc="-110" dirty="0" smtClean="0">
                <a:solidFill>
                  <a:srgbClr val="212121"/>
                </a:solidFill>
                <a:latin typeface="Trebuchet MS"/>
                <a:cs typeface="Trebuchet MS"/>
              </a:rPr>
              <a:t>+</a:t>
            </a:r>
            <a:r>
              <a:rPr sz="800" spc="5" dirty="0" smtClean="0">
                <a:solidFill>
                  <a:srgbClr val="212121"/>
                </a:solidFill>
                <a:latin typeface="Trebuchet MS"/>
                <a:cs typeface="Trebuchet MS"/>
              </a:rPr>
              <a:t>7</a:t>
            </a:r>
            <a:r>
              <a:rPr sz="800" spc="-40" dirty="0" smtClean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45" dirty="0" smtClean="0">
                <a:solidFill>
                  <a:srgbClr val="212121"/>
                </a:solidFill>
                <a:latin typeface="Trebuchet MS"/>
                <a:cs typeface="Trebuchet MS"/>
              </a:rPr>
              <a:t>8</a:t>
            </a:r>
            <a:r>
              <a:rPr sz="800" spc="55" dirty="0" smtClean="0">
                <a:solidFill>
                  <a:srgbClr val="212121"/>
                </a:solidFill>
                <a:latin typeface="Trebuchet MS"/>
                <a:cs typeface="Trebuchet MS"/>
              </a:rPr>
              <a:t>6</a:t>
            </a:r>
            <a:r>
              <a:rPr sz="800" dirty="0" smtClean="0">
                <a:solidFill>
                  <a:srgbClr val="212121"/>
                </a:solidFill>
                <a:latin typeface="Trebuchet MS"/>
                <a:cs typeface="Trebuchet MS"/>
              </a:rPr>
              <a:t>3</a:t>
            </a:r>
            <a:r>
              <a:rPr sz="800" spc="-40" dirty="0" smtClean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-10" dirty="0" smtClean="0">
                <a:solidFill>
                  <a:srgbClr val="212121"/>
                </a:solidFill>
                <a:latin typeface="Trebuchet MS"/>
                <a:cs typeface="Trebuchet MS"/>
              </a:rPr>
              <a:t>2</a:t>
            </a:r>
            <a:r>
              <a:rPr sz="800" spc="65" dirty="0" smtClean="0">
                <a:solidFill>
                  <a:srgbClr val="212121"/>
                </a:solidFill>
                <a:latin typeface="Trebuchet MS"/>
                <a:cs typeface="Trebuchet MS"/>
              </a:rPr>
              <a:t>0</a:t>
            </a:r>
            <a:r>
              <a:rPr sz="800" spc="10" dirty="0" smtClean="0">
                <a:solidFill>
                  <a:srgbClr val="212121"/>
                </a:solidFill>
                <a:latin typeface="Trebuchet MS"/>
                <a:cs typeface="Trebuchet MS"/>
              </a:rPr>
              <a:t>4</a:t>
            </a:r>
            <a:r>
              <a:rPr lang="en-US" sz="800" spc="10" dirty="0" smtClean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65" dirty="0" smtClean="0">
                <a:solidFill>
                  <a:srgbClr val="212121"/>
                </a:solidFill>
                <a:latin typeface="Trebuchet MS"/>
                <a:cs typeface="Trebuchet MS"/>
              </a:rPr>
              <a:t>0</a:t>
            </a:r>
            <a:r>
              <a:rPr sz="800" spc="10" dirty="0" smtClean="0">
                <a:solidFill>
                  <a:srgbClr val="212121"/>
                </a:solidFill>
                <a:latin typeface="Trebuchet MS"/>
                <a:cs typeface="Trebuchet MS"/>
              </a:rPr>
              <a:t>5</a:t>
            </a:r>
            <a:r>
              <a:rPr lang="en-US" sz="800" spc="10" dirty="0" smtClean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10" dirty="0" smtClean="0">
                <a:solidFill>
                  <a:srgbClr val="212121"/>
                </a:solidFill>
                <a:latin typeface="Trebuchet MS"/>
                <a:cs typeface="Trebuchet MS"/>
              </a:rPr>
              <a:t>5</a:t>
            </a:r>
            <a:r>
              <a:rPr sz="800" spc="15" dirty="0" smtClean="0">
                <a:solidFill>
                  <a:srgbClr val="212121"/>
                </a:solidFill>
                <a:latin typeface="Trebuchet MS"/>
                <a:cs typeface="Trebuchet MS"/>
              </a:rPr>
              <a:t>4</a:t>
            </a:r>
            <a:r>
              <a:rPr sz="800" dirty="0" smtClean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-75" dirty="0" smtClean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-5" dirty="0" err="1">
                <a:solidFill>
                  <a:srgbClr val="212121"/>
                </a:solidFill>
                <a:latin typeface="Trebuchet MS"/>
                <a:cs typeface="Trebuchet MS"/>
              </a:rPr>
              <a:t>д</a:t>
            </a:r>
            <a:r>
              <a:rPr sz="800" spc="40" dirty="0" err="1">
                <a:solidFill>
                  <a:srgbClr val="212121"/>
                </a:solidFill>
                <a:latin typeface="Trebuchet MS"/>
                <a:cs typeface="Trebuchet MS"/>
              </a:rPr>
              <a:t>о</a:t>
            </a:r>
            <a:r>
              <a:rPr sz="800" spc="25" dirty="0" err="1">
                <a:solidFill>
                  <a:srgbClr val="212121"/>
                </a:solidFill>
                <a:latin typeface="Trebuchet MS"/>
                <a:cs typeface="Trebuchet MS"/>
              </a:rPr>
              <a:t>б</a:t>
            </a:r>
            <a:r>
              <a:rPr sz="800" spc="-150" dirty="0" smtClean="0">
                <a:solidFill>
                  <a:srgbClr val="212121"/>
                </a:solidFill>
                <a:latin typeface="Trebuchet MS"/>
                <a:cs typeface="Trebuchet MS"/>
              </a:rPr>
              <a:t>.</a:t>
            </a:r>
            <a:r>
              <a:rPr lang="ru-RU" sz="800" spc="-150" dirty="0" smtClean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spc="45" dirty="0" smtClean="0">
                <a:latin typeface="Trebuchet MS"/>
                <a:cs typeface="Trebuchet MS"/>
              </a:rPr>
              <a:t>8</a:t>
            </a:r>
            <a:r>
              <a:rPr sz="800" dirty="0" smtClean="0">
                <a:latin typeface="Trebuchet MS"/>
                <a:cs typeface="Trebuchet MS"/>
              </a:rPr>
              <a:t>7</a:t>
            </a:r>
            <a:r>
              <a:rPr sz="800" spc="65" dirty="0" smtClean="0">
                <a:latin typeface="Trebuchet MS"/>
                <a:cs typeface="Trebuchet MS"/>
              </a:rPr>
              <a:t>0</a:t>
            </a:r>
            <a:r>
              <a:rPr sz="800" spc="-5" dirty="0" smtClean="0">
                <a:latin typeface="Trebuchet MS"/>
                <a:cs typeface="Trebuchet MS"/>
              </a:rPr>
              <a:t>2</a:t>
            </a:r>
            <a:endParaRPr sz="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59839" y="4203700"/>
            <a:ext cx="3579495" cy="0"/>
          </a:xfrm>
          <a:custGeom>
            <a:avLst/>
            <a:gdLst/>
            <a:ahLst/>
            <a:cxnLst/>
            <a:rect l="l" t="t" r="r" b="b"/>
            <a:pathLst>
              <a:path w="3579495">
                <a:moveTo>
                  <a:pt x="0" y="0"/>
                </a:moveTo>
                <a:lnTo>
                  <a:pt x="3578905" y="0"/>
                </a:lnTo>
              </a:path>
            </a:pathLst>
          </a:custGeom>
          <a:ln w="62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47139" y="4420367"/>
            <a:ext cx="5585461" cy="1512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5" dirty="0">
                <a:solidFill>
                  <a:srgbClr val="212121"/>
                </a:solidFill>
                <a:latin typeface="Trebuchet MS"/>
                <a:cs typeface="Trebuchet MS"/>
              </a:rPr>
              <a:t>8</a:t>
            </a:r>
            <a:r>
              <a:rPr sz="800" b="1" spc="-114" dirty="0">
                <a:solidFill>
                  <a:srgbClr val="212121"/>
                </a:solidFill>
                <a:latin typeface="Trebuchet MS"/>
                <a:cs typeface="Trebuchet MS"/>
              </a:rPr>
              <a:t>.</a:t>
            </a:r>
            <a:r>
              <a:rPr sz="800" b="1" spc="-5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rgbClr val="212121"/>
                </a:solidFill>
                <a:latin typeface="Trebuchet MS"/>
                <a:cs typeface="Trebuchet MS"/>
              </a:rPr>
              <a:t>Р</a:t>
            </a:r>
            <a:r>
              <a:rPr sz="800" b="1" spc="60" dirty="0">
                <a:solidFill>
                  <a:srgbClr val="212121"/>
                </a:solidFill>
                <a:latin typeface="Trebuchet MS"/>
                <a:cs typeface="Trebuchet MS"/>
              </a:rPr>
              <a:t>Ц</a:t>
            </a:r>
            <a:r>
              <a:rPr sz="800" b="1" spc="-50" dirty="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212121"/>
                </a:solidFill>
                <a:latin typeface="Trebuchet MS"/>
                <a:cs typeface="Trebuchet MS"/>
              </a:rPr>
              <a:t>Ек</a:t>
            </a:r>
            <a:r>
              <a:rPr sz="800" b="1" spc="20" dirty="0">
                <a:solidFill>
                  <a:srgbClr val="212121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212121"/>
                </a:solidFill>
                <a:latin typeface="Trebuchet MS"/>
                <a:cs typeface="Trebuchet MS"/>
              </a:rPr>
              <a:t>т</a:t>
            </a:r>
            <a:r>
              <a:rPr sz="800" b="1" spc="10" dirty="0">
                <a:solidFill>
                  <a:srgbClr val="212121"/>
                </a:solidFill>
                <a:latin typeface="Trebuchet MS"/>
                <a:cs typeface="Trebuchet MS"/>
              </a:rPr>
              <a:t>е</a:t>
            </a:r>
            <a:r>
              <a:rPr sz="800" b="1" spc="30" dirty="0">
                <a:solidFill>
                  <a:srgbClr val="212121"/>
                </a:solidFill>
                <a:latin typeface="Trebuchet MS"/>
                <a:cs typeface="Trebuchet MS"/>
              </a:rPr>
              <a:t>р</a:t>
            </a:r>
            <a:r>
              <a:rPr sz="800" b="1" dirty="0">
                <a:solidFill>
                  <a:srgbClr val="212121"/>
                </a:solidFill>
                <a:latin typeface="Trebuchet MS"/>
                <a:cs typeface="Trebuchet MS"/>
              </a:rPr>
              <a:t>ин</a:t>
            </a:r>
            <a:r>
              <a:rPr sz="800" b="1" spc="10" dirty="0">
                <a:solidFill>
                  <a:srgbClr val="212121"/>
                </a:solidFill>
                <a:latin typeface="Trebuchet MS"/>
                <a:cs typeface="Trebuchet MS"/>
              </a:rPr>
              <a:t>б</a:t>
            </a:r>
            <a:r>
              <a:rPr sz="800" b="1" dirty="0">
                <a:solidFill>
                  <a:srgbClr val="212121"/>
                </a:solidFill>
                <a:latin typeface="Trebuchet MS"/>
                <a:cs typeface="Trebuchet MS"/>
              </a:rPr>
              <a:t>у</a:t>
            </a:r>
            <a:r>
              <a:rPr sz="800" b="1" spc="30" dirty="0">
                <a:solidFill>
                  <a:srgbClr val="212121"/>
                </a:solidFill>
                <a:latin typeface="Trebuchet MS"/>
                <a:cs typeface="Trebuchet MS"/>
              </a:rPr>
              <a:t>р</a:t>
            </a:r>
            <a:r>
              <a:rPr sz="800" b="1" spc="-35" dirty="0">
                <a:solidFill>
                  <a:srgbClr val="212121"/>
                </a:solidFill>
                <a:latin typeface="Trebuchet MS"/>
                <a:cs typeface="Trebuchet MS"/>
              </a:rPr>
              <a:t>г</a:t>
            </a:r>
            <a:endParaRPr sz="800" dirty="0">
              <a:latin typeface="Trebuchet MS"/>
              <a:cs typeface="Trebuchet MS"/>
            </a:endParaRPr>
          </a:p>
          <a:p>
            <a:pPr marL="12700" marR="5080">
              <a:lnSpc>
                <a:spcPct val="101600"/>
              </a:lnSpc>
            </a:pPr>
            <a:r>
              <a:rPr sz="800" spc="10" dirty="0">
                <a:latin typeface="Trebuchet MS"/>
                <a:cs typeface="Trebuchet MS"/>
              </a:rPr>
              <a:t>624030,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-10" dirty="0">
                <a:latin typeface="Trebuchet MS"/>
                <a:cs typeface="Trebuchet MS"/>
              </a:rPr>
              <a:t>РФ,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20" dirty="0">
                <a:latin typeface="Trebuchet MS"/>
                <a:cs typeface="Trebuchet MS"/>
              </a:rPr>
              <a:t>Свердловская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dirty="0">
                <a:latin typeface="Trebuchet MS"/>
                <a:cs typeface="Trebuchet MS"/>
              </a:rPr>
              <a:t>область,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20" dirty="0">
                <a:latin typeface="Trebuchet MS"/>
                <a:cs typeface="Trebuchet MS"/>
              </a:rPr>
              <a:t>Белоярский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15" dirty="0">
                <a:latin typeface="Trebuchet MS"/>
                <a:cs typeface="Trebuchet MS"/>
              </a:rPr>
              <a:t>городской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-10" dirty="0">
                <a:latin typeface="Trebuchet MS"/>
                <a:cs typeface="Trebuchet MS"/>
              </a:rPr>
              <a:t>округ,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20" dirty="0">
                <a:latin typeface="Trebuchet MS"/>
                <a:cs typeface="Trebuchet MS"/>
              </a:rPr>
              <a:t>автодорога</a:t>
            </a:r>
            <a:r>
              <a:rPr sz="800" spc="-35" dirty="0">
                <a:latin typeface="Trebuchet MS"/>
                <a:cs typeface="Trebuchet MS"/>
              </a:rPr>
              <a:t> </a:t>
            </a:r>
            <a:r>
              <a:rPr sz="800" spc="5" dirty="0">
                <a:latin typeface="Trebuchet MS"/>
                <a:cs typeface="Trebuchet MS"/>
              </a:rPr>
              <a:t>Екатеринбург-Тюмень,</a:t>
            </a:r>
            <a:r>
              <a:rPr sz="800" spc="-30" dirty="0">
                <a:latin typeface="Trebuchet MS"/>
                <a:cs typeface="Trebuchet MS"/>
              </a:rPr>
              <a:t> </a:t>
            </a:r>
            <a:r>
              <a:rPr sz="800" spc="20" dirty="0">
                <a:latin typeface="Trebuchet MS"/>
                <a:cs typeface="Trebuchet MS"/>
              </a:rPr>
              <a:t>28-й </a:t>
            </a:r>
            <a:r>
              <a:rPr sz="800" spc="25" dirty="0">
                <a:latin typeface="Trebuchet MS"/>
                <a:cs typeface="Trebuchet MS"/>
              </a:rPr>
              <a:t> </a:t>
            </a:r>
            <a:r>
              <a:rPr sz="800" dirty="0">
                <a:latin typeface="Trebuchet MS"/>
                <a:cs typeface="Trebuchet MS"/>
              </a:rPr>
              <a:t>километр,</a:t>
            </a:r>
            <a:r>
              <a:rPr sz="800" spc="-45" dirty="0">
                <a:latin typeface="Trebuchet MS"/>
                <a:cs typeface="Trebuchet MS"/>
              </a:rPr>
              <a:t> </a:t>
            </a:r>
            <a:r>
              <a:rPr sz="800" spc="25" dirty="0">
                <a:latin typeface="Trebuchet MS"/>
                <a:cs typeface="Trebuchet MS"/>
              </a:rPr>
              <a:t>строение</a:t>
            </a:r>
            <a:r>
              <a:rPr sz="800" spc="-40" dirty="0">
                <a:latin typeface="Trebuchet MS"/>
                <a:cs typeface="Trebuchet MS"/>
              </a:rPr>
              <a:t> </a:t>
            </a:r>
            <a:r>
              <a:rPr sz="800" spc="-70" dirty="0">
                <a:latin typeface="Trebuchet MS"/>
                <a:cs typeface="Trebuchet MS"/>
              </a:rPr>
              <a:t>5</a:t>
            </a:r>
            <a:r>
              <a:rPr sz="800" spc="-70" dirty="0" smtClean="0">
                <a:latin typeface="Trebuchet MS"/>
                <a:cs typeface="Trebuchet MS"/>
              </a:rPr>
              <a:t>.</a:t>
            </a:r>
            <a:endParaRPr lang="ru-RU" sz="800" spc="-70" dirty="0" smtClean="0">
              <a:latin typeface="Trebuchet MS"/>
              <a:cs typeface="Trebuchet MS"/>
            </a:endParaRPr>
          </a:p>
          <a:p>
            <a:pPr marL="12700" marR="5080">
              <a:lnSpc>
                <a:spcPct val="101600"/>
              </a:lnSpc>
            </a:pPr>
            <a:endParaRPr sz="800" dirty="0">
              <a:latin typeface="Trebuchet MS"/>
              <a:cs typeface="Trebuchet MS"/>
            </a:endParaRPr>
          </a:p>
          <a:p>
            <a:pPr marL="12700">
              <a:spcBef>
                <a:spcPts val="5"/>
              </a:spcBef>
            </a:pPr>
            <a:r>
              <a:rPr lang="ru-RU" sz="900" dirty="0">
                <a:latin typeface="Trebuchet MS"/>
                <a:cs typeface="Trebuchet MS"/>
              </a:rPr>
              <a:t>Способ </a:t>
            </a:r>
            <a:r>
              <a:rPr lang="ru-RU" sz="900" dirty="0" err="1">
                <a:latin typeface="Trebuchet MS"/>
                <a:cs typeface="Trebuchet MS"/>
              </a:rPr>
              <a:t>авизации</a:t>
            </a:r>
            <a:r>
              <a:rPr lang="ru-RU" sz="900" dirty="0">
                <a:latin typeface="Trebuchet MS"/>
                <a:cs typeface="Trebuchet MS"/>
              </a:rPr>
              <a:t>: через портал </a:t>
            </a:r>
            <a:r>
              <a:rPr lang="ru-RU" sz="800" dirty="0">
                <a:latin typeface="Trebuchet MS"/>
                <a:cs typeface="Trebuchet MS"/>
                <a:hlinkClick r:id="rId2"/>
              </a:rPr>
              <a:t>https://suppliers.auchan.ru/yms</a:t>
            </a:r>
            <a:r>
              <a:rPr lang="ru-RU" sz="900" dirty="0">
                <a:latin typeface="Trebuchet MS"/>
                <a:cs typeface="Trebuchet MS"/>
              </a:rPr>
              <a:t> </a:t>
            </a:r>
          </a:p>
          <a:p>
            <a:pPr marL="12700"/>
            <a:endParaRPr lang="ru-RU" sz="800" b="1" u="heavy" spc="-10" dirty="0">
              <a:uFill>
                <a:solidFill>
                  <a:srgbClr val="1154CC"/>
                </a:solidFill>
              </a:uFill>
              <a:latin typeface="Trebuchet MS"/>
              <a:cs typeface="Trebuchet MS"/>
            </a:endParaRPr>
          </a:p>
          <a:p>
            <a:pPr marL="12700"/>
            <a:r>
              <a:rPr lang="ru-RU" sz="800" b="1" dirty="0" smtClean="0">
                <a:latin typeface="Trebuchet MS"/>
                <a:cs typeface="Trebuchet MS"/>
              </a:rPr>
              <a:t>Регистрация на портале </a:t>
            </a:r>
            <a:r>
              <a:rPr lang="ru-RU" sz="800" b="1" dirty="0" err="1" smtClean="0">
                <a:latin typeface="Trebuchet MS"/>
                <a:cs typeface="Trebuchet MS"/>
              </a:rPr>
              <a:t>авизации</a:t>
            </a:r>
            <a:r>
              <a:rPr lang="ru-RU" sz="800" dirty="0" smtClean="0">
                <a:latin typeface="Trebuchet MS"/>
                <a:cs typeface="Trebuchet MS"/>
              </a:rPr>
              <a:t>: обратиться по </a:t>
            </a:r>
            <a:r>
              <a:rPr lang="en-US" sz="800" dirty="0" smtClean="0">
                <a:latin typeface="Trebuchet MS"/>
                <a:cs typeface="Trebuchet MS"/>
              </a:rPr>
              <a:t>e-mail </a:t>
            </a:r>
            <a:r>
              <a:rPr lang="en-US" sz="800" spc="5" dirty="0">
                <a:latin typeface="Trebuchet MS"/>
                <a:cs typeface="Trebuchet MS"/>
                <a:hlinkClick r:id="rId7"/>
              </a:rPr>
              <a:t>ekatlog_avisation@auchan.ru</a:t>
            </a:r>
            <a:r>
              <a:rPr lang="ru-RU" sz="800" spc="5" dirty="0">
                <a:latin typeface="Trebuchet MS"/>
                <a:cs typeface="Trebuchet MS"/>
              </a:rPr>
              <a:t> ; </a:t>
            </a:r>
            <a:r>
              <a:rPr lang="en-US" sz="800" u="heavy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4"/>
              </a:rPr>
              <a:t>a.eﬁmenko@auchan.ru</a:t>
            </a:r>
            <a:endParaRPr lang="en-US"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endParaRPr lang="en-US" sz="800" b="1" spc="10" dirty="0" smtClean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b="1" spc="10" dirty="0" err="1" smtClean="0">
                <a:latin typeface="Trebuchet MS"/>
                <a:cs typeface="Trebuchet MS"/>
              </a:rPr>
              <a:t>Контакты</a:t>
            </a:r>
            <a:r>
              <a:rPr lang="ru-RU" sz="800" b="1" spc="10" dirty="0" smtClean="0">
                <a:latin typeface="Trebuchet MS"/>
                <a:cs typeface="Trebuchet MS"/>
              </a:rPr>
              <a:t> </a:t>
            </a:r>
            <a:r>
              <a:rPr sz="800" spc="-20" dirty="0" smtClean="0">
                <a:latin typeface="Trebuchet MS"/>
                <a:cs typeface="Trebuchet MS"/>
              </a:rPr>
              <a:t>e-mail:</a:t>
            </a:r>
            <a:r>
              <a:rPr lang="en-US" sz="800" spc="-20" dirty="0" smtClean="0">
                <a:latin typeface="Trebuchet MS"/>
                <a:cs typeface="Trebuchet MS"/>
              </a:rPr>
              <a:t> </a:t>
            </a:r>
            <a:r>
              <a:rPr lang="en-US" sz="800" spc="5" dirty="0">
                <a:latin typeface="Trebuchet MS"/>
                <a:cs typeface="Trebuchet MS"/>
                <a:hlinkClick r:id="rId7"/>
              </a:rPr>
              <a:t>ekatlog_avisation@auchan.ru</a:t>
            </a:r>
            <a:endParaRPr lang="en-US" sz="800" spc="5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endParaRPr lang="en-US" sz="800" dirty="0">
              <a:solidFill>
                <a:srgbClr val="1A73E8"/>
              </a:solidFill>
              <a:latin typeface="Roboto" panose="02000000000000000000" pitchFamily="2" charset="0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endParaRPr lang="en-US" sz="800" dirty="0" smtClean="0">
              <a:solidFill>
                <a:srgbClr val="1A73E8"/>
              </a:solidFill>
              <a:latin typeface="Roboto" panose="02000000000000000000" pitchFamily="2" charset="0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en-US" sz="800" dirty="0" smtClean="0">
                <a:solidFill>
                  <a:srgbClr val="1A73E8"/>
                </a:solidFill>
                <a:latin typeface="Roboto" panose="02000000000000000000" pitchFamily="2" charset="0"/>
              </a:rPr>
              <a:t> </a:t>
            </a:r>
            <a:endParaRPr sz="80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247138" y="5727700"/>
            <a:ext cx="3786504" cy="0"/>
          </a:xfrm>
          <a:custGeom>
            <a:avLst/>
            <a:gdLst/>
            <a:ahLst/>
            <a:cxnLst/>
            <a:rect l="l" t="t" r="r" b="b"/>
            <a:pathLst>
              <a:path w="3786504">
                <a:moveTo>
                  <a:pt x="0" y="0"/>
                </a:moveTo>
                <a:lnTo>
                  <a:pt x="3786375" y="0"/>
                </a:lnTo>
              </a:path>
            </a:pathLst>
          </a:custGeom>
          <a:ln w="62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59839" y="5827833"/>
            <a:ext cx="5322570" cy="17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5" dirty="0">
                <a:solidFill>
                  <a:srgbClr val="172025"/>
                </a:solidFill>
                <a:latin typeface="Trebuchet MS"/>
                <a:cs typeface="Trebuchet MS"/>
              </a:rPr>
              <a:t>9</a:t>
            </a:r>
            <a:r>
              <a:rPr sz="800" b="1" spc="-114" dirty="0">
                <a:solidFill>
                  <a:srgbClr val="172025"/>
                </a:solidFill>
                <a:latin typeface="Trebuchet MS"/>
                <a:cs typeface="Trebuchet MS"/>
              </a:rPr>
              <a:t>.</a:t>
            </a:r>
            <a:r>
              <a:rPr sz="800" b="1" spc="-50" dirty="0">
                <a:solidFill>
                  <a:srgbClr val="172025"/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rgbClr val="172025"/>
                </a:solidFill>
                <a:latin typeface="Trebuchet MS"/>
                <a:cs typeface="Trebuchet MS"/>
              </a:rPr>
              <a:t>Р</a:t>
            </a:r>
            <a:r>
              <a:rPr sz="800" b="1" spc="60" dirty="0">
                <a:solidFill>
                  <a:srgbClr val="172025"/>
                </a:solidFill>
                <a:latin typeface="Trebuchet MS"/>
                <a:cs typeface="Trebuchet MS"/>
              </a:rPr>
              <a:t>Ц</a:t>
            </a:r>
            <a:r>
              <a:rPr sz="800" b="1" spc="-50" dirty="0">
                <a:solidFill>
                  <a:srgbClr val="172025"/>
                </a:solidFill>
                <a:latin typeface="Trebuchet MS"/>
                <a:cs typeface="Trebuchet MS"/>
              </a:rPr>
              <a:t> </a:t>
            </a:r>
            <a:r>
              <a:rPr sz="800" b="1" spc="50" dirty="0">
                <a:solidFill>
                  <a:srgbClr val="172025"/>
                </a:solidFill>
                <a:latin typeface="Trebuchet MS"/>
                <a:cs typeface="Trebuchet MS"/>
              </a:rPr>
              <a:t>С</a:t>
            </a:r>
            <a:r>
              <a:rPr sz="800" b="1" spc="10" dirty="0">
                <a:solidFill>
                  <a:srgbClr val="172025"/>
                </a:solidFill>
                <a:latin typeface="Trebuchet MS"/>
                <a:cs typeface="Trebuchet MS"/>
              </a:rPr>
              <a:t>еве</a:t>
            </a:r>
            <a:r>
              <a:rPr sz="800" b="1" spc="30" dirty="0">
                <a:solidFill>
                  <a:srgbClr val="172025"/>
                </a:solidFill>
                <a:latin typeface="Trebuchet MS"/>
                <a:cs typeface="Trebuchet MS"/>
              </a:rPr>
              <a:t>р</a:t>
            </a:r>
            <a:r>
              <a:rPr sz="800" b="1" dirty="0">
                <a:solidFill>
                  <a:srgbClr val="172025"/>
                </a:solidFill>
                <a:latin typeface="Trebuchet MS"/>
                <a:cs typeface="Trebuchet MS"/>
              </a:rPr>
              <a:t>н</a:t>
            </a:r>
            <a:r>
              <a:rPr sz="800" b="1" spc="5" dirty="0">
                <a:solidFill>
                  <a:srgbClr val="172025"/>
                </a:solidFill>
                <a:latin typeface="Trebuchet MS"/>
                <a:cs typeface="Trebuchet MS"/>
              </a:rPr>
              <a:t>ы</a:t>
            </a:r>
            <a:r>
              <a:rPr sz="800" b="1" spc="15" dirty="0">
                <a:solidFill>
                  <a:srgbClr val="172025"/>
                </a:solidFill>
                <a:latin typeface="Trebuchet MS"/>
                <a:cs typeface="Trebuchet MS"/>
              </a:rPr>
              <a:t>е</a:t>
            </a:r>
            <a:r>
              <a:rPr sz="800" b="1" spc="-50" dirty="0">
                <a:solidFill>
                  <a:srgbClr val="172025"/>
                </a:solidFill>
                <a:latin typeface="Trebuchet MS"/>
                <a:cs typeface="Trebuchet MS"/>
              </a:rPr>
              <a:t> </a:t>
            </a:r>
            <a:r>
              <a:rPr sz="800" b="1" spc="60" dirty="0">
                <a:solidFill>
                  <a:srgbClr val="172025"/>
                </a:solidFill>
                <a:latin typeface="Trebuchet MS"/>
                <a:cs typeface="Trebuchet MS"/>
              </a:rPr>
              <a:t>В</a:t>
            </a:r>
            <a:r>
              <a:rPr sz="800" b="1" spc="30" dirty="0">
                <a:solidFill>
                  <a:srgbClr val="172025"/>
                </a:solidFill>
                <a:latin typeface="Trebuchet MS"/>
                <a:cs typeface="Trebuchet MS"/>
              </a:rPr>
              <a:t>р</a:t>
            </a:r>
            <a:r>
              <a:rPr sz="800" b="1" spc="20" dirty="0">
                <a:solidFill>
                  <a:srgbClr val="172025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172025"/>
                </a:solidFill>
                <a:latin typeface="Trebuchet MS"/>
                <a:cs typeface="Trebuchet MS"/>
              </a:rPr>
              <a:t>т</a:t>
            </a:r>
            <a:r>
              <a:rPr sz="800" b="1" spc="25" dirty="0">
                <a:solidFill>
                  <a:srgbClr val="172025"/>
                </a:solidFill>
                <a:latin typeface="Trebuchet MS"/>
                <a:cs typeface="Trebuchet MS"/>
              </a:rPr>
              <a:t>а</a:t>
            </a:r>
            <a:r>
              <a:rPr sz="800" b="1" spc="-110" dirty="0">
                <a:solidFill>
                  <a:srgbClr val="172025"/>
                </a:solidFill>
                <a:latin typeface="Trebuchet MS"/>
                <a:cs typeface="Trebuchet MS"/>
              </a:rPr>
              <a:t>,</a:t>
            </a:r>
            <a:r>
              <a:rPr sz="800" b="1" spc="-50" dirty="0">
                <a:solidFill>
                  <a:srgbClr val="172025"/>
                </a:solidFill>
                <a:latin typeface="Trebuchet MS"/>
                <a:cs typeface="Trebuchet MS"/>
              </a:rPr>
              <a:t> </a:t>
            </a:r>
            <a:r>
              <a:rPr sz="800" b="1" spc="35" dirty="0">
                <a:solidFill>
                  <a:srgbClr val="172025"/>
                </a:solidFill>
                <a:latin typeface="Trebuchet MS"/>
                <a:cs typeface="Trebuchet MS"/>
              </a:rPr>
              <a:t>ОО</a:t>
            </a:r>
            <a:r>
              <a:rPr sz="800" b="1" spc="40" dirty="0">
                <a:solidFill>
                  <a:srgbClr val="172025"/>
                </a:solidFill>
                <a:latin typeface="Trebuchet MS"/>
                <a:cs typeface="Trebuchet MS"/>
              </a:rPr>
              <a:t>О</a:t>
            </a:r>
            <a:r>
              <a:rPr sz="800" b="1" spc="-50" dirty="0">
                <a:solidFill>
                  <a:srgbClr val="172025"/>
                </a:solidFill>
                <a:latin typeface="Trebuchet MS"/>
                <a:cs typeface="Trebuchet MS"/>
              </a:rPr>
              <a:t> </a:t>
            </a:r>
            <a:r>
              <a:rPr sz="800" b="1" spc="-175" dirty="0">
                <a:solidFill>
                  <a:srgbClr val="172025"/>
                </a:solidFill>
                <a:latin typeface="Trebuchet MS"/>
                <a:cs typeface="Trebuchet MS"/>
              </a:rPr>
              <a:t>“</a:t>
            </a:r>
            <a:r>
              <a:rPr sz="800" b="1" spc="-30" dirty="0">
                <a:solidFill>
                  <a:srgbClr val="172025"/>
                </a:solidFill>
                <a:latin typeface="Trebuchet MS"/>
                <a:cs typeface="Trebuchet MS"/>
              </a:rPr>
              <a:t>А</a:t>
            </a:r>
            <a:r>
              <a:rPr sz="800" b="1" spc="-80" dirty="0">
                <a:solidFill>
                  <a:srgbClr val="172025"/>
                </a:solidFill>
                <a:latin typeface="Trebuchet MS"/>
                <a:cs typeface="Trebuchet MS"/>
              </a:rPr>
              <a:t>Т</a:t>
            </a:r>
            <a:r>
              <a:rPr sz="800" b="1" spc="20" dirty="0">
                <a:solidFill>
                  <a:srgbClr val="172025"/>
                </a:solidFill>
                <a:latin typeface="Trebuchet MS"/>
                <a:cs typeface="Trebuchet MS"/>
              </a:rPr>
              <a:t>А</a:t>
            </a:r>
            <a:r>
              <a:rPr sz="800" b="1" spc="30" dirty="0">
                <a:solidFill>
                  <a:srgbClr val="172025"/>
                </a:solidFill>
                <a:latin typeface="Trebuchet MS"/>
                <a:cs typeface="Trebuchet MS"/>
              </a:rPr>
              <a:t>К</a:t>
            </a:r>
            <a:r>
              <a:rPr sz="800" b="1" spc="-130" dirty="0">
                <a:solidFill>
                  <a:srgbClr val="172025"/>
                </a:solidFill>
                <a:latin typeface="Trebuchet MS"/>
                <a:cs typeface="Trebuchet MS"/>
              </a:rPr>
              <a:t>”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spc="-5" dirty="0">
                <a:solidFill>
                  <a:srgbClr val="00080F"/>
                </a:solidFill>
                <a:latin typeface="Trebuchet MS"/>
                <a:cs typeface="Trebuchet MS"/>
              </a:rPr>
              <a:t>141200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00080F"/>
                </a:solidFill>
                <a:latin typeface="Trebuchet MS"/>
                <a:cs typeface="Trebuchet MS"/>
              </a:rPr>
              <a:t>МО,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85" dirty="0">
                <a:solidFill>
                  <a:srgbClr val="00080F"/>
                </a:solidFill>
                <a:latin typeface="Trebuchet MS"/>
                <a:cs typeface="Trebuchet MS"/>
              </a:rPr>
              <a:t>г.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60" dirty="0">
                <a:solidFill>
                  <a:srgbClr val="00080F"/>
                </a:solidFill>
                <a:latin typeface="Trebuchet MS"/>
                <a:cs typeface="Trebuchet MS"/>
              </a:rPr>
              <a:t>о.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00080F"/>
                </a:solidFill>
                <a:latin typeface="Trebuchet MS"/>
                <a:cs typeface="Trebuchet MS"/>
              </a:rPr>
              <a:t>Пушкинский,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00080F"/>
                </a:solidFill>
                <a:latin typeface="Trebuchet MS"/>
                <a:cs typeface="Trebuchet MS"/>
              </a:rPr>
              <a:t>территория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00080F"/>
                </a:solidFill>
                <a:latin typeface="Trebuchet MS"/>
                <a:cs typeface="Trebuchet MS"/>
              </a:rPr>
              <a:t>Автодорога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75" dirty="0">
                <a:solidFill>
                  <a:srgbClr val="00080F"/>
                </a:solidFill>
                <a:latin typeface="Trebuchet MS"/>
                <a:cs typeface="Trebuchet MS"/>
              </a:rPr>
              <a:t>М8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00080F"/>
                </a:solidFill>
                <a:latin typeface="Trebuchet MS"/>
                <a:cs typeface="Trebuchet MS"/>
              </a:rPr>
              <a:t>Холмогоры,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00080F"/>
                </a:solidFill>
                <a:latin typeface="Trebuchet MS"/>
                <a:cs typeface="Trebuchet MS"/>
              </a:rPr>
              <a:t>километр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00080F"/>
                </a:solidFill>
                <a:latin typeface="Trebuchet MS"/>
                <a:cs typeface="Trebuchet MS"/>
              </a:rPr>
              <a:t>48-й,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75" dirty="0">
                <a:solidFill>
                  <a:srgbClr val="00080F"/>
                </a:solidFill>
                <a:latin typeface="Trebuchet MS"/>
                <a:cs typeface="Trebuchet MS"/>
              </a:rPr>
              <a:t>д.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65" dirty="0">
                <a:solidFill>
                  <a:srgbClr val="00080F"/>
                </a:solidFill>
                <a:latin typeface="Trebuchet MS"/>
                <a:cs typeface="Trebuchet MS"/>
              </a:rPr>
              <a:t>2,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00080F"/>
                </a:solidFill>
                <a:latin typeface="Trebuchet MS"/>
                <a:cs typeface="Trebuchet MS"/>
              </a:rPr>
              <a:t>стр.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80" dirty="0">
                <a:solidFill>
                  <a:srgbClr val="00080F"/>
                </a:solidFill>
                <a:latin typeface="Trebuchet MS"/>
                <a:cs typeface="Trebuchet MS"/>
              </a:rPr>
              <a:t>2.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850" dirty="0">
              <a:latin typeface="Trebuchet MS"/>
              <a:cs typeface="Trebuchet MS"/>
            </a:endParaRPr>
          </a:p>
          <a:p>
            <a:pPr marL="12700"/>
            <a:r>
              <a:rPr sz="800" b="1" spc="50" dirty="0">
                <a:solidFill>
                  <a:srgbClr val="00080F"/>
                </a:solidFill>
                <a:latin typeface="Trebuchet MS"/>
                <a:cs typeface="Trebuchet MS"/>
              </a:rPr>
              <a:t>С</a:t>
            </a:r>
            <a:r>
              <a:rPr sz="800" b="1" dirty="0">
                <a:solidFill>
                  <a:srgbClr val="00080F"/>
                </a:solidFill>
                <a:latin typeface="Trebuchet MS"/>
                <a:cs typeface="Trebuchet MS"/>
              </a:rPr>
              <a:t>п</a:t>
            </a:r>
            <a:r>
              <a:rPr sz="800" b="1" spc="20" dirty="0">
                <a:solidFill>
                  <a:srgbClr val="00080F"/>
                </a:solidFill>
                <a:latin typeface="Trebuchet MS"/>
                <a:cs typeface="Trebuchet MS"/>
              </a:rPr>
              <a:t>о</a:t>
            </a:r>
            <a:r>
              <a:rPr sz="800" b="1" spc="30" dirty="0">
                <a:solidFill>
                  <a:srgbClr val="00080F"/>
                </a:solidFill>
                <a:latin typeface="Trebuchet MS"/>
                <a:cs typeface="Trebuchet MS"/>
              </a:rPr>
              <a:t>с</a:t>
            </a:r>
            <a:r>
              <a:rPr sz="800" b="1" spc="20" dirty="0">
                <a:solidFill>
                  <a:srgbClr val="00080F"/>
                </a:solidFill>
                <a:latin typeface="Trebuchet MS"/>
                <a:cs typeface="Trebuchet MS"/>
              </a:rPr>
              <a:t>о</a:t>
            </a:r>
            <a:r>
              <a:rPr sz="800" b="1" spc="30" dirty="0">
                <a:solidFill>
                  <a:srgbClr val="00080F"/>
                </a:solidFill>
                <a:latin typeface="Trebuchet MS"/>
                <a:cs typeface="Trebuchet MS"/>
              </a:rPr>
              <a:t>б</a:t>
            </a:r>
            <a:r>
              <a:rPr sz="800" b="1" spc="-5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b="1" spc="25" dirty="0">
                <a:solidFill>
                  <a:srgbClr val="00080F"/>
                </a:solidFill>
                <a:latin typeface="Trebuchet MS"/>
                <a:cs typeface="Trebuchet MS"/>
              </a:rPr>
              <a:t>а</a:t>
            </a:r>
            <a:r>
              <a:rPr sz="800" b="1" spc="10" dirty="0">
                <a:solidFill>
                  <a:srgbClr val="00080F"/>
                </a:solidFill>
                <a:latin typeface="Trebuchet MS"/>
                <a:cs typeface="Trebuchet MS"/>
              </a:rPr>
              <a:t>в</a:t>
            </a:r>
            <a:r>
              <a:rPr sz="800" b="1" dirty="0">
                <a:solidFill>
                  <a:srgbClr val="00080F"/>
                </a:solidFill>
                <a:latin typeface="Trebuchet MS"/>
                <a:cs typeface="Trebuchet MS"/>
              </a:rPr>
              <a:t>и</a:t>
            </a:r>
            <a:r>
              <a:rPr sz="800" b="1" spc="5" dirty="0">
                <a:solidFill>
                  <a:srgbClr val="00080F"/>
                </a:solidFill>
                <a:latin typeface="Trebuchet MS"/>
                <a:cs typeface="Trebuchet MS"/>
              </a:rPr>
              <a:t>з</a:t>
            </a:r>
            <a:r>
              <a:rPr sz="800" b="1" spc="25" dirty="0">
                <a:solidFill>
                  <a:srgbClr val="00080F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00080F"/>
                </a:solidFill>
                <a:latin typeface="Trebuchet MS"/>
                <a:cs typeface="Trebuchet MS"/>
              </a:rPr>
              <a:t>ци</a:t>
            </a:r>
            <a:r>
              <a:rPr sz="800" b="1" spc="5" dirty="0">
                <a:solidFill>
                  <a:srgbClr val="00080F"/>
                </a:solidFill>
                <a:latin typeface="Trebuchet MS"/>
                <a:cs typeface="Trebuchet MS"/>
              </a:rPr>
              <a:t>и</a:t>
            </a:r>
            <a:r>
              <a:rPr sz="800" b="1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85" dirty="0">
                <a:solidFill>
                  <a:srgbClr val="00080F"/>
                </a:solidFill>
                <a:latin typeface="Trebuchet MS"/>
                <a:cs typeface="Trebuchet MS"/>
              </a:rPr>
              <a:t>(</a:t>
            </a:r>
            <a:r>
              <a:rPr sz="800" spc="-5" dirty="0">
                <a:solidFill>
                  <a:srgbClr val="00080F"/>
                </a:solidFill>
                <a:latin typeface="Trebuchet MS"/>
                <a:cs typeface="Trebuchet MS"/>
              </a:rPr>
              <a:t>для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00080F"/>
                </a:solidFill>
                <a:latin typeface="Trebuchet MS"/>
                <a:cs typeface="Trebuchet MS"/>
              </a:rPr>
              <a:t>к</a:t>
            </a:r>
            <a:r>
              <a:rPr sz="800" spc="15" dirty="0">
                <a:solidFill>
                  <a:srgbClr val="00080F"/>
                </a:solidFill>
                <a:latin typeface="Trebuchet MS"/>
                <a:cs typeface="Trebuchet MS"/>
              </a:rPr>
              <a:t>а</a:t>
            </a:r>
            <a:r>
              <a:rPr sz="800" spc="10" dirty="0">
                <a:solidFill>
                  <a:srgbClr val="00080F"/>
                </a:solidFill>
                <a:latin typeface="Trebuchet MS"/>
                <a:cs typeface="Trebuchet MS"/>
              </a:rPr>
              <a:t>т</a:t>
            </a:r>
            <a:r>
              <a:rPr sz="800" spc="25" dirty="0">
                <a:solidFill>
                  <a:srgbClr val="00080F"/>
                </a:solidFill>
                <a:latin typeface="Trebuchet MS"/>
                <a:cs typeface="Trebuchet MS"/>
              </a:rPr>
              <a:t>е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г</a:t>
            </a:r>
            <a:r>
              <a:rPr sz="800" spc="40" dirty="0">
                <a:solidFill>
                  <a:srgbClr val="00080F"/>
                </a:solidFill>
                <a:latin typeface="Trebuchet MS"/>
                <a:cs typeface="Trebuchet MS"/>
              </a:rPr>
              <a:t>ор</a:t>
            </a:r>
            <a:r>
              <a:rPr sz="800" spc="10" dirty="0">
                <a:solidFill>
                  <a:srgbClr val="00080F"/>
                </a:solidFill>
                <a:latin typeface="Trebuchet MS"/>
                <a:cs typeface="Trebuchet MS"/>
              </a:rPr>
              <a:t>и</a:t>
            </a:r>
            <a:r>
              <a:rPr sz="800" spc="15" dirty="0">
                <a:solidFill>
                  <a:srgbClr val="00080F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00080F"/>
                </a:solidFill>
                <a:latin typeface="Trebuchet MS"/>
                <a:cs typeface="Trebuchet MS"/>
              </a:rPr>
              <a:t>Др</a:t>
            </a:r>
            <a:r>
              <a:rPr sz="800" spc="20" dirty="0">
                <a:solidFill>
                  <a:srgbClr val="00080F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00080F"/>
                </a:solidFill>
                <a:latin typeface="Trebuchet MS"/>
                <a:cs typeface="Trebuchet MS"/>
              </a:rPr>
              <a:t>й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00080F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60" dirty="0">
                <a:solidFill>
                  <a:srgbClr val="00080F"/>
                </a:solidFill>
                <a:latin typeface="Trebuchet MS"/>
                <a:cs typeface="Trebuchet MS"/>
              </a:rPr>
              <a:t>А</a:t>
            </a:r>
            <a:r>
              <a:rPr sz="800" spc="-5" dirty="0">
                <a:solidFill>
                  <a:srgbClr val="00080F"/>
                </a:solidFill>
                <a:latin typeface="Trebuchet MS"/>
                <a:cs typeface="Trebuchet MS"/>
              </a:rPr>
              <a:t>л</a:t>
            </a:r>
            <a:r>
              <a:rPr sz="800" spc="-25" dirty="0">
                <a:solidFill>
                  <a:srgbClr val="00080F"/>
                </a:solidFill>
                <a:latin typeface="Trebuchet MS"/>
                <a:cs typeface="Trebuchet MS"/>
              </a:rPr>
              <a:t>к</a:t>
            </a:r>
            <a:r>
              <a:rPr sz="800" spc="25" dirty="0">
                <a:solidFill>
                  <a:srgbClr val="00080F"/>
                </a:solidFill>
                <a:latin typeface="Trebuchet MS"/>
                <a:cs typeface="Trebuchet MS"/>
              </a:rPr>
              <a:t>о</a:t>
            </a:r>
            <a:r>
              <a:rPr sz="800" spc="-85" dirty="0">
                <a:solidFill>
                  <a:srgbClr val="00080F"/>
                </a:solidFill>
                <a:latin typeface="Trebuchet MS"/>
                <a:cs typeface="Trebuchet MS"/>
              </a:rPr>
              <a:t>)</a:t>
            </a:r>
            <a:r>
              <a:rPr sz="800" spc="-145" dirty="0">
                <a:solidFill>
                  <a:srgbClr val="00080F"/>
                </a:solidFill>
                <a:latin typeface="Trebuchet MS"/>
                <a:cs typeface="Trebuchet MS"/>
              </a:rPr>
              <a:t>: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lang="ru-RU" sz="800" spc="-20" dirty="0">
                <a:solidFill>
                  <a:srgbClr val="0F6AA2"/>
                </a:solidFill>
                <a:latin typeface="Trebuchet MS"/>
                <a:cs typeface="Trebuchet MS"/>
              </a:rPr>
              <a:t> </a:t>
            </a:r>
            <a:r>
              <a:rPr lang="ru-RU" sz="900" dirty="0">
                <a:latin typeface="Trebuchet MS"/>
                <a:cs typeface="Trebuchet MS"/>
              </a:rPr>
              <a:t>через портал </a:t>
            </a:r>
            <a:r>
              <a:rPr lang="ru-RU" sz="800" dirty="0">
                <a:latin typeface="Trebuchet MS"/>
                <a:cs typeface="Trebuchet MS"/>
                <a:hlinkClick r:id="rId2"/>
              </a:rPr>
              <a:t>https://suppliers.auchan.ru/yms</a:t>
            </a:r>
            <a:r>
              <a:rPr lang="ru-RU" sz="900" dirty="0">
                <a:latin typeface="Trebuchet MS"/>
                <a:cs typeface="Trebuchet MS"/>
              </a:rPr>
              <a:t> 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10" dirty="0">
                <a:solidFill>
                  <a:srgbClr val="00080F"/>
                </a:solidFill>
                <a:latin typeface="Trebuchet MS"/>
                <a:cs typeface="Trebuchet MS"/>
              </a:rPr>
              <a:t>Контакты</a:t>
            </a:r>
            <a:r>
              <a:rPr sz="800" b="1" spc="-4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b="1" spc="-5" dirty="0">
                <a:solidFill>
                  <a:srgbClr val="00080F"/>
                </a:solidFill>
                <a:latin typeface="Trebuchet MS"/>
                <a:cs typeface="Trebuchet MS"/>
              </a:rPr>
              <a:t>для</a:t>
            </a:r>
            <a:r>
              <a:rPr sz="800" b="1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b="1" spc="25" dirty="0">
                <a:solidFill>
                  <a:srgbClr val="00080F"/>
                </a:solidFill>
                <a:latin typeface="Trebuchet MS"/>
                <a:cs typeface="Trebuchet MS"/>
              </a:rPr>
              <a:t>Драя</a:t>
            </a:r>
            <a:r>
              <a:rPr sz="800" b="1" spc="-4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00080F"/>
                </a:solidFill>
                <a:latin typeface="Trebuchet MS"/>
                <a:cs typeface="Trebuchet MS"/>
              </a:rPr>
              <a:t>и</a:t>
            </a:r>
            <a:r>
              <a:rPr sz="800" b="1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b="1" spc="-15" dirty="0">
                <a:solidFill>
                  <a:srgbClr val="00080F"/>
                </a:solidFill>
                <a:latin typeface="Trebuchet MS"/>
                <a:cs typeface="Trebuchet MS"/>
              </a:rPr>
              <a:t>Алко:</a:t>
            </a:r>
            <a:r>
              <a:rPr sz="800" spc="-15" dirty="0">
                <a:solidFill>
                  <a:srgbClr val="00080F"/>
                </a:solidFill>
                <a:latin typeface="Trebuchet MS"/>
                <a:cs typeface="Trebuchet MS"/>
              </a:rPr>
              <a:t>e-mail: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00080F"/>
                </a:solidFill>
                <a:latin typeface="Trebuchet MS"/>
                <a:cs typeface="Trebuchet MS"/>
                <a:hlinkClick r:id="rId8"/>
              </a:rPr>
              <a:t>OperatorAD_NG@auchan.ru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  <a:hlinkClick r:id="rId8"/>
              </a:rPr>
              <a:t> </a:t>
            </a:r>
            <a:r>
              <a:rPr lang="ru-RU" sz="800" spc="-35" dirty="0" smtClean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15" dirty="0" smtClean="0">
                <a:solidFill>
                  <a:srgbClr val="00080F"/>
                </a:solidFill>
                <a:latin typeface="Trebuchet MS"/>
                <a:cs typeface="Trebuchet MS"/>
                <a:hlinkClick r:id="rId9"/>
              </a:rPr>
              <a:t>NG_DRY@auchan.ru</a:t>
            </a:r>
            <a:r>
              <a:rPr sz="800" spc="-30" dirty="0" smtClean="0">
                <a:solidFill>
                  <a:srgbClr val="00080F"/>
                </a:solidFill>
                <a:latin typeface="Trebuchet MS"/>
                <a:cs typeface="Trebuchet MS"/>
                <a:hlinkClick r:id="rId9"/>
              </a:rPr>
              <a:t> </a:t>
            </a:r>
            <a:endParaRPr lang="ru-RU" sz="800" spc="-30" dirty="0" smtClean="0">
              <a:solidFill>
                <a:srgbClr val="00080F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spc="-75" dirty="0" err="1" smtClean="0">
                <a:solidFill>
                  <a:srgbClr val="00080F"/>
                </a:solidFill>
                <a:latin typeface="Trebuchet MS"/>
                <a:cs typeface="Trebuchet MS"/>
              </a:rPr>
              <a:t>Тел</a:t>
            </a:r>
            <a:r>
              <a:rPr sz="800" spc="-75" dirty="0" smtClean="0">
                <a:solidFill>
                  <a:srgbClr val="00080F"/>
                </a:solidFill>
                <a:latin typeface="Trebuchet MS"/>
                <a:cs typeface="Trebuchet MS"/>
              </a:rPr>
              <a:t>.</a:t>
            </a:r>
            <a:r>
              <a:rPr sz="800" spc="-30" dirty="0" smtClean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50" dirty="0">
                <a:solidFill>
                  <a:srgbClr val="00080F"/>
                </a:solidFill>
                <a:latin typeface="Trebuchet MS"/>
                <a:cs typeface="Trebuchet MS"/>
              </a:rPr>
              <a:t>+7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15" dirty="0" smtClean="0">
                <a:solidFill>
                  <a:srgbClr val="00080F"/>
                </a:solidFill>
                <a:latin typeface="Trebuchet MS"/>
                <a:cs typeface="Trebuchet MS"/>
              </a:rPr>
              <a:t>499</a:t>
            </a:r>
            <a:r>
              <a:rPr sz="800" spc="-35" dirty="0" smtClean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00080F"/>
                </a:solidFill>
                <a:latin typeface="Trebuchet MS"/>
                <a:cs typeface="Trebuchet MS"/>
              </a:rPr>
              <a:t>280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00080F"/>
                </a:solidFill>
                <a:latin typeface="Trebuchet MS"/>
                <a:cs typeface="Trebuchet MS"/>
              </a:rPr>
              <a:t>05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00080F"/>
                </a:solidFill>
                <a:latin typeface="Trebuchet MS"/>
                <a:cs typeface="Trebuchet MS"/>
              </a:rPr>
              <a:t>01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20" dirty="0" smtClean="0">
                <a:solidFill>
                  <a:srgbClr val="00080F"/>
                </a:solidFill>
                <a:latin typeface="Trebuchet MS"/>
                <a:cs typeface="Trebuchet MS"/>
              </a:rPr>
              <a:t>доб.</a:t>
            </a:r>
            <a:r>
              <a:rPr sz="800" spc="-25" dirty="0" smtClean="0">
                <a:solidFill>
                  <a:srgbClr val="00080F"/>
                </a:solidFill>
                <a:latin typeface="Trebuchet MS"/>
                <a:cs typeface="Trebuchet MS"/>
              </a:rPr>
              <a:t>1007</a:t>
            </a:r>
            <a:r>
              <a:rPr sz="800" spc="-25" dirty="0">
                <a:solidFill>
                  <a:srgbClr val="00080F"/>
                </a:solidFill>
                <a:latin typeface="Trebuchet MS"/>
                <a:cs typeface="Trebuchet MS"/>
              </a:rPr>
              <a:t>,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00080F"/>
                </a:solidFill>
                <a:latin typeface="Trebuchet MS"/>
                <a:cs typeface="Trebuchet MS"/>
              </a:rPr>
              <a:t>1005,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00080F"/>
                </a:solidFill>
                <a:latin typeface="Trebuchet MS"/>
                <a:cs typeface="Trebuchet MS"/>
              </a:rPr>
              <a:t>1009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endParaRPr lang="ru-RU" sz="800" spc="-40" dirty="0" smtClean="0">
              <a:solidFill>
                <a:srgbClr val="00080F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spc="-75" dirty="0" err="1" smtClean="0">
                <a:solidFill>
                  <a:srgbClr val="00080F"/>
                </a:solidFill>
                <a:latin typeface="Trebuchet MS"/>
                <a:cs typeface="Trebuchet MS"/>
              </a:rPr>
              <a:t>Тел</a:t>
            </a:r>
            <a:r>
              <a:rPr sz="800" spc="-75" dirty="0" smtClean="0">
                <a:solidFill>
                  <a:srgbClr val="00080F"/>
                </a:solidFill>
                <a:latin typeface="Trebuchet MS"/>
                <a:cs typeface="Trebuchet MS"/>
              </a:rPr>
              <a:t>.</a:t>
            </a:r>
            <a:r>
              <a:rPr sz="800" spc="-40" dirty="0" smtClean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50" dirty="0">
                <a:solidFill>
                  <a:srgbClr val="00080F"/>
                </a:solidFill>
                <a:latin typeface="Trebuchet MS"/>
                <a:cs typeface="Trebuchet MS"/>
              </a:rPr>
              <a:t>+7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15" dirty="0" smtClean="0">
                <a:solidFill>
                  <a:srgbClr val="00080F"/>
                </a:solidFill>
                <a:latin typeface="Trebuchet MS"/>
                <a:cs typeface="Trebuchet MS"/>
              </a:rPr>
              <a:t>499</a:t>
            </a:r>
            <a:r>
              <a:rPr sz="800" spc="-35" dirty="0" smtClean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00080F"/>
                </a:solidFill>
                <a:latin typeface="Trebuchet MS"/>
                <a:cs typeface="Trebuchet MS"/>
              </a:rPr>
              <a:t>280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00080F"/>
                </a:solidFill>
                <a:latin typeface="Trebuchet MS"/>
                <a:cs typeface="Trebuchet MS"/>
              </a:rPr>
              <a:t>05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00080F"/>
                </a:solidFill>
                <a:latin typeface="Trebuchet MS"/>
                <a:cs typeface="Trebuchet MS"/>
              </a:rPr>
              <a:t>01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00080F"/>
                </a:solidFill>
                <a:latin typeface="Trebuchet MS"/>
                <a:cs typeface="Trebuchet MS"/>
              </a:rPr>
              <a:t>доб.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75" dirty="0">
                <a:solidFill>
                  <a:srgbClr val="00080F"/>
                </a:solidFill>
                <a:latin typeface="Trebuchet MS"/>
                <a:cs typeface="Trebuchet MS"/>
              </a:rPr>
              <a:t>3111,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25" dirty="0">
                <a:solidFill>
                  <a:srgbClr val="00080F"/>
                </a:solidFill>
                <a:latin typeface="Trebuchet MS"/>
                <a:cs typeface="Trebuchet MS"/>
              </a:rPr>
              <a:t>3110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700" dirty="0">
              <a:latin typeface="Trebuchet MS"/>
              <a:cs typeface="Trebuchet MS"/>
            </a:endParaRPr>
          </a:p>
          <a:p>
            <a:pPr marL="12700"/>
            <a:r>
              <a:rPr sz="800" b="1" spc="50" dirty="0">
                <a:solidFill>
                  <a:srgbClr val="00080F"/>
                </a:solidFill>
                <a:latin typeface="Trebuchet MS"/>
                <a:cs typeface="Trebuchet MS"/>
              </a:rPr>
              <a:t>С</a:t>
            </a:r>
            <a:r>
              <a:rPr sz="800" b="1" dirty="0">
                <a:solidFill>
                  <a:srgbClr val="00080F"/>
                </a:solidFill>
                <a:latin typeface="Trebuchet MS"/>
                <a:cs typeface="Trebuchet MS"/>
              </a:rPr>
              <a:t>п</a:t>
            </a:r>
            <a:r>
              <a:rPr sz="800" b="1" spc="20" dirty="0">
                <a:solidFill>
                  <a:srgbClr val="00080F"/>
                </a:solidFill>
                <a:latin typeface="Trebuchet MS"/>
                <a:cs typeface="Trebuchet MS"/>
              </a:rPr>
              <a:t>о</a:t>
            </a:r>
            <a:r>
              <a:rPr sz="800" b="1" spc="30" dirty="0">
                <a:solidFill>
                  <a:srgbClr val="00080F"/>
                </a:solidFill>
                <a:latin typeface="Trebuchet MS"/>
                <a:cs typeface="Trebuchet MS"/>
              </a:rPr>
              <a:t>с</a:t>
            </a:r>
            <a:r>
              <a:rPr sz="800" b="1" spc="20" dirty="0">
                <a:solidFill>
                  <a:srgbClr val="00080F"/>
                </a:solidFill>
                <a:latin typeface="Trebuchet MS"/>
                <a:cs typeface="Trebuchet MS"/>
              </a:rPr>
              <a:t>о</a:t>
            </a:r>
            <a:r>
              <a:rPr sz="800" b="1" spc="30" dirty="0">
                <a:solidFill>
                  <a:srgbClr val="00080F"/>
                </a:solidFill>
                <a:latin typeface="Trebuchet MS"/>
                <a:cs typeface="Trebuchet MS"/>
              </a:rPr>
              <a:t>б</a:t>
            </a:r>
            <a:r>
              <a:rPr sz="800" b="1" spc="-5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b="1" spc="25" dirty="0">
                <a:solidFill>
                  <a:srgbClr val="00080F"/>
                </a:solidFill>
                <a:latin typeface="Trebuchet MS"/>
                <a:cs typeface="Trebuchet MS"/>
              </a:rPr>
              <a:t>а</a:t>
            </a:r>
            <a:r>
              <a:rPr sz="800" b="1" spc="10" dirty="0">
                <a:solidFill>
                  <a:srgbClr val="00080F"/>
                </a:solidFill>
                <a:latin typeface="Trebuchet MS"/>
                <a:cs typeface="Trebuchet MS"/>
              </a:rPr>
              <a:t>в</a:t>
            </a:r>
            <a:r>
              <a:rPr sz="800" b="1" dirty="0">
                <a:solidFill>
                  <a:srgbClr val="00080F"/>
                </a:solidFill>
                <a:latin typeface="Trebuchet MS"/>
                <a:cs typeface="Trebuchet MS"/>
              </a:rPr>
              <a:t>и</a:t>
            </a:r>
            <a:r>
              <a:rPr sz="800" b="1" spc="5" dirty="0">
                <a:solidFill>
                  <a:srgbClr val="00080F"/>
                </a:solidFill>
                <a:latin typeface="Trebuchet MS"/>
                <a:cs typeface="Trebuchet MS"/>
              </a:rPr>
              <a:t>з</a:t>
            </a:r>
            <a:r>
              <a:rPr sz="800" b="1" spc="25" dirty="0">
                <a:solidFill>
                  <a:srgbClr val="00080F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00080F"/>
                </a:solidFill>
                <a:latin typeface="Trebuchet MS"/>
                <a:cs typeface="Trebuchet MS"/>
              </a:rPr>
              <a:t>ци</a:t>
            </a:r>
            <a:r>
              <a:rPr sz="800" b="1" spc="5" dirty="0">
                <a:solidFill>
                  <a:srgbClr val="00080F"/>
                </a:solidFill>
                <a:latin typeface="Trebuchet MS"/>
                <a:cs typeface="Trebuchet MS"/>
              </a:rPr>
              <a:t>и</a:t>
            </a:r>
            <a:r>
              <a:rPr sz="800" b="1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85" dirty="0">
                <a:solidFill>
                  <a:srgbClr val="00080F"/>
                </a:solidFill>
                <a:latin typeface="Trebuchet MS"/>
                <a:cs typeface="Trebuchet MS"/>
              </a:rPr>
              <a:t>(</a:t>
            </a:r>
            <a:r>
              <a:rPr sz="800" spc="-5" dirty="0">
                <a:solidFill>
                  <a:srgbClr val="00080F"/>
                </a:solidFill>
                <a:latin typeface="Trebuchet MS"/>
                <a:cs typeface="Trebuchet MS"/>
              </a:rPr>
              <a:t>для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00080F"/>
                </a:solidFill>
                <a:latin typeface="Trebuchet MS"/>
                <a:cs typeface="Trebuchet MS"/>
              </a:rPr>
              <a:t>к</a:t>
            </a:r>
            <a:r>
              <a:rPr sz="800" spc="15" dirty="0">
                <a:solidFill>
                  <a:srgbClr val="00080F"/>
                </a:solidFill>
                <a:latin typeface="Trebuchet MS"/>
                <a:cs typeface="Trebuchet MS"/>
              </a:rPr>
              <a:t>а</a:t>
            </a:r>
            <a:r>
              <a:rPr sz="800" spc="10" dirty="0">
                <a:solidFill>
                  <a:srgbClr val="00080F"/>
                </a:solidFill>
                <a:latin typeface="Trebuchet MS"/>
                <a:cs typeface="Trebuchet MS"/>
              </a:rPr>
              <a:t>т</a:t>
            </a:r>
            <a:r>
              <a:rPr sz="800" spc="25" dirty="0">
                <a:solidFill>
                  <a:srgbClr val="00080F"/>
                </a:solidFill>
                <a:latin typeface="Trebuchet MS"/>
                <a:cs typeface="Trebuchet MS"/>
              </a:rPr>
              <a:t>е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г</a:t>
            </a:r>
            <a:r>
              <a:rPr sz="800" spc="40" dirty="0">
                <a:solidFill>
                  <a:srgbClr val="00080F"/>
                </a:solidFill>
                <a:latin typeface="Trebuchet MS"/>
                <a:cs typeface="Trebuchet MS"/>
              </a:rPr>
              <a:t>ор</a:t>
            </a:r>
            <a:r>
              <a:rPr sz="800" spc="10" dirty="0">
                <a:solidFill>
                  <a:srgbClr val="00080F"/>
                </a:solidFill>
                <a:latin typeface="Trebuchet MS"/>
                <a:cs typeface="Trebuchet MS"/>
              </a:rPr>
              <a:t>и</a:t>
            </a:r>
            <a:r>
              <a:rPr sz="800" spc="15" dirty="0">
                <a:solidFill>
                  <a:srgbClr val="00080F"/>
                </a:solidFill>
                <a:latin typeface="Trebuchet MS"/>
                <a:cs typeface="Trebuchet MS"/>
              </a:rPr>
              <a:t>и</a:t>
            </a:r>
            <a:r>
              <a:rPr sz="80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7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50" dirty="0">
                <a:solidFill>
                  <a:srgbClr val="00080F"/>
                </a:solidFill>
                <a:latin typeface="Trebuchet MS"/>
                <a:cs typeface="Trebuchet MS"/>
              </a:rPr>
              <a:t>Ф</a:t>
            </a:r>
            <a:r>
              <a:rPr sz="800" spc="40" dirty="0">
                <a:solidFill>
                  <a:srgbClr val="00080F"/>
                </a:solidFill>
                <a:latin typeface="Trebuchet MS"/>
                <a:cs typeface="Trebuchet MS"/>
              </a:rPr>
              <a:t>р</a:t>
            </a:r>
            <a:r>
              <a:rPr sz="800" spc="25" dirty="0">
                <a:solidFill>
                  <a:srgbClr val="00080F"/>
                </a:solidFill>
                <a:latin typeface="Trebuchet MS"/>
                <a:cs typeface="Trebuchet MS"/>
              </a:rPr>
              <a:t>еш</a:t>
            </a:r>
            <a:r>
              <a:rPr sz="800" spc="-85" dirty="0">
                <a:solidFill>
                  <a:srgbClr val="00080F"/>
                </a:solidFill>
                <a:latin typeface="Trebuchet MS"/>
                <a:cs typeface="Trebuchet MS"/>
              </a:rPr>
              <a:t>)</a:t>
            </a:r>
            <a:r>
              <a:rPr sz="800" spc="-145" dirty="0">
                <a:solidFill>
                  <a:srgbClr val="00080F"/>
                </a:solidFill>
                <a:latin typeface="Trebuchet MS"/>
                <a:cs typeface="Trebuchet MS"/>
              </a:rPr>
              <a:t>: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lang="ru-RU" sz="800" spc="-20" dirty="0">
                <a:solidFill>
                  <a:srgbClr val="0F6AA2"/>
                </a:solidFill>
                <a:latin typeface="Trebuchet MS"/>
                <a:cs typeface="Trebuchet MS"/>
              </a:rPr>
              <a:t> </a:t>
            </a:r>
            <a:r>
              <a:rPr lang="ru-RU" sz="900" dirty="0">
                <a:latin typeface="Trebuchet MS"/>
                <a:cs typeface="Trebuchet MS"/>
              </a:rPr>
              <a:t>через портал </a:t>
            </a:r>
            <a:r>
              <a:rPr lang="ru-RU" sz="800" dirty="0">
                <a:latin typeface="Trebuchet MS"/>
                <a:cs typeface="Trebuchet MS"/>
                <a:hlinkClick r:id="rId2"/>
              </a:rPr>
              <a:t>https://suppliers.auchan.ru/yms</a:t>
            </a:r>
            <a:r>
              <a:rPr lang="ru-RU" sz="900" dirty="0">
                <a:latin typeface="Trebuchet MS"/>
                <a:cs typeface="Trebuchet MS"/>
              </a:rPr>
              <a:t> 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 dirty="0">
              <a:latin typeface="Trebuchet MS"/>
              <a:cs typeface="Trebuchet MS"/>
            </a:endParaRPr>
          </a:p>
          <a:p>
            <a:pPr marL="12700">
              <a:lnSpc>
                <a:spcPts val="944"/>
              </a:lnSpc>
            </a:pPr>
            <a:r>
              <a:rPr sz="800" spc="10" dirty="0">
                <a:solidFill>
                  <a:srgbClr val="00080F"/>
                </a:solidFill>
                <a:latin typeface="Trebuchet MS"/>
                <a:cs typeface="Trebuchet MS"/>
              </a:rPr>
              <a:t>Контакты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00080F"/>
                </a:solidFill>
                <a:latin typeface="Trebuchet MS"/>
                <a:cs typeface="Trebuchet MS"/>
              </a:rPr>
              <a:t>для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00080F"/>
                </a:solidFill>
                <a:latin typeface="Trebuchet MS"/>
                <a:cs typeface="Trebuchet MS"/>
              </a:rPr>
              <a:t>Фреш:e-mail: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00080F"/>
                </a:solidFill>
                <a:latin typeface="Trebuchet MS"/>
                <a:cs typeface="Trebuchet MS"/>
                <a:hlinkClick r:id="rId10"/>
              </a:rPr>
              <a:t>OperatorAF_NG@auchan.ru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  <a:hlinkClick r:id="rId10"/>
              </a:rPr>
              <a:t> </a:t>
            </a:r>
            <a:r>
              <a:rPr lang="ru-RU" sz="800" spc="-30" dirty="0" smtClean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25" dirty="0" smtClean="0">
                <a:solidFill>
                  <a:srgbClr val="00080F"/>
                </a:solidFill>
                <a:latin typeface="Trebuchet MS"/>
                <a:cs typeface="Trebuchet MS"/>
                <a:hlinkClick r:id="rId11"/>
              </a:rPr>
              <a:t>NG_FRESH@auchan.ru</a:t>
            </a:r>
            <a:r>
              <a:rPr sz="800" spc="-35" dirty="0" smtClean="0">
                <a:solidFill>
                  <a:srgbClr val="00080F"/>
                </a:solidFill>
                <a:latin typeface="Trebuchet MS"/>
                <a:cs typeface="Trebuchet MS"/>
                <a:hlinkClick r:id="rId11"/>
              </a:rPr>
              <a:t> </a:t>
            </a:r>
            <a:endParaRPr lang="ru-RU" sz="800" spc="-35" dirty="0" smtClean="0">
              <a:solidFill>
                <a:srgbClr val="00080F"/>
              </a:solidFill>
              <a:latin typeface="Trebuchet MS"/>
              <a:cs typeface="Trebuchet MS"/>
            </a:endParaRPr>
          </a:p>
          <a:p>
            <a:pPr marL="12700">
              <a:lnSpc>
                <a:spcPts val="944"/>
              </a:lnSpc>
            </a:pPr>
            <a:r>
              <a:rPr sz="800" spc="-75" dirty="0" err="1" smtClean="0">
                <a:solidFill>
                  <a:srgbClr val="00080F"/>
                </a:solidFill>
                <a:latin typeface="Trebuchet MS"/>
                <a:cs typeface="Trebuchet MS"/>
              </a:rPr>
              <a:t>Тел</a:t>
            </a:r>
            <a:r>
              <a:rPr sz="800" spc="-75" dirty="0" smtClean="0">
                <a:solidFill>
                  <a:srgbClr val="00080F"/>
                </a:solidFill>
                <a:latin typeface="Trebuchet MS"/>
                <a:cs typeface="Trebuchet MS"/>
              </a:rPr>
              <a:t>.</a:t>
            </a:r>
            <a:r>
              <a:rPr sz="800" spc="-35" dirty="0" smtClean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50" dirty="0">
                <a:solidFill>
                  <a:srgbClr val="00080F"/>
                </a:solidFill>
                <a:latin typeface="Trebuchet MS"/>
                <a:cs typeface="Trebuchet MS"/>
              </a:rPr>
              <a:t>+7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15" dirty="0" smtClean="0">
                <a:solidFill>
                  <a:srgbClr val="00080F"/>
                </a:solidFill>
                <a:latin typeface="Trebuchet MS"/>
                <a:cs typeface="Trebuchet MS"/>
              </a:rPr>
              <a:t>499</a:t>
            </a:r>
            <a:r>
              <a:rPr sz="800" spc="-30" dirty="0" smtClean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00080F"/>
                </a:solidFill>
                <a:latin typeface="Trebuchet MS"/>
                <a:cs typeface="Trebuchet MS"/>
              </a:rPr>
              <a:t>280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00080F"/>
                </a:solidFill>
                <a:latin typeface="Trebuchet MS"/>
                <a:cs typeface="Trebuchet MS"/>
              </a:rPr>
              <a:t>05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00080F"/>
                </a:solidFill>
                <a:latin typeface="Trebuchet MS"/>
                <a:cs typeface="Trebuchet MS"/>
              </a:rPr>
              <a:t>01</a:t>
            </a:r>
            <a:r>
              <a:rPr sz="800" spc="-3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00080F"/>
                </a:solidFill>
                <a:latin typeface="Trebuchet MS"/>
                <a:cs typeface="Trebuchet MS"/>
              </a:rPr>
              <a:t>доб.</a:t>
            </a:r>
            <a:r>
              <a:rPr sz="800" spc="-35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5" dirty="0" smtClean="0">
                <a:solidFill>
                  <a:srgbClr val="00080F"/>
                </a:solidFill>
                <a:latin typeface="Trebuchet MS"/>
                <a:cs typeface="Trebuchet MS"/>
              </a:rPr>
              <a:t>1006,</a:t>
            </a:r>
            <a:r>
              <a:rPr sz="800" spc="-85" dirty="0" smtClean="0">
                <a:solidFill>
                  <a:srgbClr val="00080F"/>
                </a:solidFill>
                <a:latin typeface="Trebuchet MS"/>
                <a:cs typeface="Trebuchet MS"/>
              </a:rPr>
              <a:t>1</a:t>
            </a:r>
            <a:r>
              <a:rPr sz="800" spc="65" dirty="0" smtClean="0">
                <a:solidFill>
                  <a:srgbClr val="00080F"/>
                </a:solidFill>
                <a:latin typeface="Trebuchet MS"/>
                <a:cs typeface="Trebuchet MS"/>
              </a:rPr>
              <a:t>0</a:t>
            </a:r>
            <a:r>
              <a:rPr sz="800" spc="60" dirty="0" smtClean="0">
                <a:solidFill>
                  <a:srgbClr val="00080F"/>
                </a:solidFill>
                <a:latin typeface="Trebuchet MS"/>
                <a:cs typeface="Trebuchet MS"/>
              </a:rPr>
              <a:t>0</a:t>
            </a:r>
            <a:r>
              <a:rPr sz="800" spc="-50" dirty="0" smtClean="0">
                <a:solidFill>
                  <a:srgbClr val="00080F"/>
                </a:solidFill>
                <a:latin typeface="Trebuchet MS"/>
                <a:cs typeface="Trebuchet MS"/>
              </a:rPr>
              <a:t>7</a:t>
            </a:r>
            <a:r>
              <a:rPr sz="800" spc="-114" dirty="0">
                <a:solidFill>
                  <a:srgbClr val="00080F"/>
                </a:solidFill>
                <a:latin typeface="Trebuchet MS"/>
                <a:cs typeface="Trebuchet MS"/>
              </a:rPr>
              <a:t>,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85" dirty="0">
                <a:solidFill>
                  <a:srgbClr val="00080F"/>
                </a:solidFill>
                <a:latin typeface="Trebuchet MS"/>
                <a:cs typeface="Trebuchet MS"/>
              </a:rPr>
              <a:t>1</a:t>
            </a:r>
            <a:r>
              <a:rPr sz="800" spc="65" dirty="0">
                <a:solidFill>
                  <a:srgbClr val="00080F"/>
                </a:solidFill>
                <a:latin typeface="Trebuchet MS"/>
                <a:cs typeface="Trebuchet MS"/>
              </a:rPr>
              <a:t>00</a:t>
            </a:r>
            <a:r>
              <a:rPr sz="800" spc="50" dirty="0">
                <a:solidFill>
                  <a:srgbClr val="00080F"/>
                </a:solidFill>
                <a:latin typeface="Trebuchet MS"/>
                <a:cs typeface="Trebuchet MS"/>
              </a:rPr>
              <a:t>8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endParaRPr lang="ru-RU" sz="800" spc="-40" dirty="0" smtClean="0">
              <a:solidFill>
                <a:srgbClr val="00080F"/>
              </a:solidFill>
              <a:latin typeface="Trebuchet MS"/>
              <a:cs typeface="Trebuchet MS"/>
            </a:endParaRPr>
          </a:p>
          <a:p>
            <a:pPr marL="12700">
              <a:lnSpc>
                <a:spcPts val="944"/>
              </a:lnSpc>
            </a:pPr>
            <a:r>
              <a:rPr sz="800" spc="-105" dirty="0" err="1" smtClean="0">
                <a:solidFill>
                  <a:srgbClr val="00080F"/>
                </a:solidFill>
                <a:latin typeface="Trebuchet MS"/>
                <a:cs typeface="Trebuchet MS"/>
              </a:rPr>
              <a:t>Т</a:t>
            </a:r>
            <a:r>
              <a:rPr sz="800" spc="25" dirty="0" err="1" smtClean="0">
                <a:solidFill>
                  <a:srgbClr val="00080F"/>
                </a:solidFill>
                <a:latin typeface="Trebuchet MS"/>
                <a:cs typeface="Trebuchet MS"/>
              </a:rPr>
              <a:t>е</a:t>
            </a:r>
            <a:r>
              <a:rPr sz="800" spc="-5" dirty="0" err="1" smtClean="0">
                <a:solidFill>
                  <a:srgbClr val="00080F"/>
                </a:solidFill>
                <a:latin typeface="Trebuchet MS"/>
                <a:cs typeface="Trebuchet MS"/>
              </a:rPr>
              <a:t>л</a:t>
            </a:r>
            <a:r>
              <a:rPr sz="800" spc="-150" dirty="0" smtClean="0">
                <a:solidFill>
                  <a:srgbClr val="00080F"/>
                </a:solidFill>
                <a:latin typeface="Trebuchet MS"/>
                <a:cs typeface="Trebuchet MS"/>
              </a:rPr>
              <a:t>.</a:t>
            </a:r>
            <a:r>
              <a:rPr sz="800" spc="-40" dirty="0" smtClean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110" dirty="0">
                <a:solidFill>
                  <a:srgbClr val="00080F"/>
                </a:solidFill>
                <a:latin typeface="Trebuchet MS"/>
                <a:cs typeface="Trebuchet MS"/>
              </a:rPr>
              <a:t>+</a:t>
            </a:r>
            <a:r>
              <a:rPr sz="800" spc="5" dirty="0">
                <a:solidFill>
                  <a:srgbClr val="00080F"/>
                </a:solidFill>
                <a:latin typeface="Trebuchet MS"/>
                <a:cs typeface="Trebuchet MS"/>
              </a:rPr>
              <a:t>7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10" dirty="0" smtClean="0">
                <a:solidFill>
                  <a:srgbClr val="00080F"/>
                </a:solidFill>
                <a:latin typeface="Trebuchet MS"/>
                <a:cs typeface="Trebuchet MS"/>
              </a:rPr>
              <a:t>4</a:t>
            </a:r>
            <a:r>
              <a:rPr sz="800" spc="40" dirty="0" smtClean="0">
                <a:solidFill>
                  <a:srgbClr val="00080F"/>
                </a:solidFill>
                <a:latin typeface="Trebuchet MS"/>
                <a:cs typeface="Trebuchet MS"/>
              </a:rPr>
              <a:t>9</a:t>
            </a:r>
            <a:r>
              <a:rPr lang="ru-RU" sz="800" spc="40" dirty="0" smtClean="0">
                <a:solidFill>
                  <a:srgbClr val="00080F"/>
                </a:solidFill>
                <a:latin typeface="Trebuchet MS"/>
                <a:cs typeface="Trebuchet MS"/>
              </a:rPr>
              <a:t>9</a:t>
            </a:r>
            <a:r>
              <a:rPr sz="800" spc="-40" dirty="0" smtClean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00080F"/>
                </a:solidFill>
                <a:latin typeface="Trebuchet MS"/>
                <a:cs typeface="Trebuchet MS"/>
              </a:rPr>
              <a:t>2</a:t>
            </a:r>
            <a:r>
              <a:rPr sz="800" spc="45" dirty="0">
                <a:solidFill>
                  <a:srgbClr val="00080F"/>
                </a:solidFill>
                <a:latin typeface="Trebuchet MS"/>
                <a:cs typeface="Trebuchet MS"/>
              </a:rPr>
              <a:t>8</a:t>
            </a:r>
            <a:r>
              <a:rPr sz="800" spc="70" dirty="0">
                <a:solidFill>
                  <a:srgbClr val="00080F"/>
                </a:solidFill>
                <a:latin typeface="Trebuchet MS"/>
                <a:cs typeface="Trebuchet MS"/>
              </a:rPr>
              <a:t>0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65" dirty="0">
                <a:solidFill>
                  <a:srgbClr val="00080F"/>
                </a:solidFill>
                <a:latin typeface="Trebuchet MS"/>
                <a:cs typeface="Trebuchet MS"/>
              </a:rPr>
              <a:t>0</a:t>
            </a:r>
            <a:r>
              <a:rPr sz="800" spc="15" dirty="0">
                <a:solidFill>
                  <a:srgbClr val="00080F"/>
                </a:solidFill>
                <a:latin typeface="Trebuchet MS"/>
                <a:cs typeface="Trebuchet MS"/>
              </a:rPr>
              <a:t>5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65" dirty="0">
                <a:solidFill>
                  <a:srgbClr val="00080F"/>
                </a:solidFill>
                <a:latin typeface="Trebuchet MS"/>
                <a:cs typeface="Trebuchet MS"/>
              </a:rPr>
              <a:t>0</a:t>
            </a:r>
            <a:r>
              <a:rPr sz="800" spc="-80" dirty="0">
                <a:solidFill>
                  <a:srgbClr val="00080F"/>
                </a:solidFill>
                <a:latin typeface="Trebuchet MS"/>
                <a:cs typeface="Trebuchet MS"/>
              </a:rPr>
              <a:t>1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00080F"/>
                </a:solidFill>
                <a:latin typeface="Trebuchet MS"/>
                <a:cs typeface="Trebuchet MS"/>
              </a:rPr>
              <a:t>д</a:t>
            </a:r>
            <a:r>
              <a:rPr sz="800" spc="40" dirty="0">
                <a:solidFill>
                  <a:srgbClr val="00080F"/>
                </a:solidFill>
                <a:latin typeface="Trebuchet MS"/>
                <a:cs typeface="Trebuchet MS"/>
              </a:rPr>
              <a:t>о</a:t>
            </a:r>
            <a:r>
              <a:rPr sz="800" spc="25" dirty="0">
                <a:solidFill>
                  <a:srgbClr val="00080F"/>
                </a:solidFill>
                <a:latin typeface="Trebuchet MS"/>
                <a:cs typeface="Trebuchet MS"/>
              </a:rPr>
              <a:t>б</a:t>
            </a:r>
            <a:r>
              <a:rPr sz="800" spc="-145" dirty="0">
                <a:solidFill>
                  <a:srgbClr val="00080F"/>
                </a:solidFill>
                <a:latin typeface="Trebuchet MS"/>
                <a:cs typeface="Trebuchet MS"/>
              </a:rPr>
              <a:t>.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00080F"/>
                </a:solidFill>
                <a:latin typeface="Trebuchet MS"/>
                <a:cs typeface="Trebuchet MS"/>
              </a:rPr>
              <a:t>3</a:t>
            </a:r>
            <a:r>
              <a:rPr sz="800" spc="-85" dirty="0">
                <a:solidFill>
                  <a:srgbClr val="00080F"/>
                </a:solidFill>
                <a:latin typeface="Trebuchet MS"/>
                <a:cs typeface="Trebuchet MS"/>
              </a:rPr>
              <a:t>1</a:t>
            </a:r>
            <a:r>
              <a:rPr sz="800" spc="60" dirty="0">
                <a:solidFill>
                  <a:srgbClr val="00080F"/>
                </a:solidFill>
                <a:latin typeface="Trebuchet MS"/>
                <a:cs typeface="Trebuchet MS"/>
              </a:rPr>
              <a:t>0</a:t>
            </a:r>
            <a:r>
              <a:rPr sz="800" spc="-50" dirty="0">
                <a:solidFill>
                  <a:srgbClr val="00080F"/>
                </a:solidFill>
                <a:latin typeface="Trebuchet MS"/>
                <a:cs typeface="Trebuchet MS"/>
              </a:rPr>
              <a:t>7</a:t>
            </a:r>
            <a:r>
              <a:rPr sz="800" spc="-114" dirty="0">
                <a:solidFill>
                  <a:srgbClr val="00080F"/>
                </a:solidFill>
                <a:latin typeface="Trebuchet MS"/>
                <a:cs typeface="Trebuchet MS"/>
              </a:rPr>
              <a:t>,</a:t>
            </a:r>
            <a:r>
              <a:rPr sz="800" spc="-40" dirty="0">
                <a:solidFill>
                  <a:srgbClr val="00080F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00080F"/>
                </a:solidFill>
                <a:latin typeface="Trebuchet MS"/>
                <a:cs typeface="Trebuchet MS"/>
              </a:rPr>
              <a:t>3</a:t>
            </a:r>
            <a:r>
              <a:rPr sz="800" spc="-85" dirty="0">
                <a:solidFill>
                  <a:srgbClr val="00080F"/>
                </a:solidFill>
                <a:latin typeface="Trebuchet MS"/>
                <a:cs typeface="Trebuchet MS"/>
              </a:rPr>
              <a:t>1</a:t>
            </a:r>
            <a:r>
              <a:rPr sz="800" spc="65" dirty="0">
                <a:solidFill>
                  <a:srgbClr val="00080F"/>
                </a:solidFill>
                <a:latin typeface="Trebuchet MS"/>
                <a:cs typeface="Trebuchet MS"/>
              </a:rPr>
              <a:t>0</a:t>
            </a:r>
            <a:r>
              <a:rPr sz="800" spc="50" dirty="0">
                <a:solidFill>
                  <a:srgbClr val="00080F"/>
                </a:solidFill>
                <a:latin typeface="Trebuchet MS"/>
                <a:cs typeface="Trebuchet MS"/>
              </a:rPr>
              <a:t>8</a:t>
            </a:r>
            <a:endParaRPr sz="800" dirty="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218495" y="8470900"/>
            <a:ext cx="4979670" cy="0"/>
          </a:xfrm>
          <a:custGeom>
            <a:avLst/>
            <a:gdLst/>
            <a:ahLst/>
            <a:cxnLst/>
            <a:rect l="l" t="t" r="r" b="b"/>
            <a:pathLst>
              <a:path w="4979670">
                <a:moveTo>
                  <a:pt x="0" y="0"/>
                </a:moveTo>
                <a:lnTo>
                  <a:pt x="4979327" y="0"/>
                </a:lnTo>
              </a:path>
            </a:pathLst>
          </a:custGeom>
          <a:ln w="6299">
            <a:solidFill>
              <a:srgbClr val="00070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481900" y="9429117"/>
            <a:ext cx="1609725" cy="54292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540" y="727075"/>
            <a:ext cx="485775" cy="926782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583689" y="10124823"/>
            <a:ext cx="483870" cy="23431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-35" dirty="0">
                <a:solidFill>
                  <a:srgbClr val="D52A1D"/>
                </a:solidFill>
                <a:latin typeface="Trebuchet MS"/>
                <a:cs typeface="Trebuchet MS"/>
              </a:rPr>
              <a:t>11</a:t>
            </a:fld>
            <a:r>
              <a:rPr sz="1000" spc="-35" dirty="0">
                <a:solidFill>
                  <a:srgbClr val="868686"/>
                </a:solidFill>
                <a:latin typeface="Trebuchet MS"/>
                <a:cs typeface="Trebuchet MS"/>
              </a:rPr>
              <a:t>/12</a:t>
            </a:r>
            <a:endParaRPr sz="1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5309" y="1500885"/>
            <a:ext cx="8477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6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90" dirty="0">
                <a:solidFill>
                  <a:srgbClr val="424242"/>
                </a:solidFill>
                <a:latin typeface="Trebuchet MS"/>
                <a:cs typeface="Trebuchet MS"/>
              </a:rPr>
              <a:t>Ж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6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47139" y="1748535"/>
            <a:ext cx="5966461" cy="14943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3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40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b="1" spc="-8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-3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60" dirty="0">
                <a:solidFill>
                  <a:srgbClr val="424242"/>
                </a:solidFill>
                <a:latin typeface="Trebuchet MS"/>
                <a:cs typeface="Trebuchet MS"/>
              </a:rPr>
              <a:t>Ы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-8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40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b="1" spc="3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6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b="1" spc="40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50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800" b="1" spc="105" dirty="0">
                <a:solidFill>
                  <a:srgbClr val="424242"/>
                </a:solidFill>
                <a:latin typeface="Trebuchet MS"/>
                <a:cs typeface="Trebuchet MS"/>
              </a:rPr>
              <a:t>Ж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spc="40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b="1" spc="4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Я</a:t>
            </a:r>
            <a:endParaRPr sz="800" dirty="0">
              <a:latin typeface="Trebuchet MS"/>
              <a:cs typeface="Trebuchet MS"/>
            </a:endParaRPr>
          </a:p>
          <a:p>
            <a:pPr marL="12700" marR="1534160">
              <a:lnSpc>
                <a:spcPct val="203100"/>
              </a:lnSpc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Отдел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снабжения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Распределительный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Центров </a:t>
            </a:r>
            <a:r>
              <a:rPr sz="800" spc="20" dirty="0" err="1">
                <a:solidFill>
                  <a:srgbClr val="424242"/>
                </a:solidFill>
                <a:latin typeface="Trebuchet MS"/>
                <a:cs typeface="Trebuchet MS"/>
              </a:rPr>
              <a:t>Покупателя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endParaRPr lang="ru-RU" sz="800" spc="-229" dirty="0" smtClean="0">
              <a:solidFill>
                <a:srgbClr val="424242"/>
              </a:solidFill>
              <a:latin typeface="Trebuchet MS"/>
              <a:cs typeface="Trebuchet MS"/>
            </a:endParaRPr>
          </a:p>
          <a:p>
            <a:pPr marL="12700" marR="1534160">
              <a:lnSpc>
                <a:spcPct val="203100"/>
              </a:lnSpc>
            </a:pPr>
            <a:r>
              <a:rPr sz="800" spc="55" dirty="0" smtClean="0">
                <a:solidFill>
                  <a:srgbClr val="424242"/>
                </a:solidFill>
                <a:latin typeface="Trebuchet MS"/>
                <a:cs typeface="Trebuchet MS"/>
              </a:rPr>
              <a:t>ООО</a:t>
            </a:r>
            <a:r>
              <a:rPr sz="800" spc="-4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“АШАН”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 err="1">
                <a:solidFill>
                  <a:srgbClr val="424242"/>
                </a:solidFill>
                <a:latin typeface="Trebuchet MS"/>
                <a:cs typeface="Trebuchet MS"/>
              </a:rPr>
              <a:t>Москва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2"/>
              </a:rPr>
              <a:t>appro_msk@auchan.ru</a:t>
            </a:r>
            <a:r>
              <a:rPr lang="ru-RU" sz="800" spc="15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/</a:t>
            </a:r>
            <a:r>
              <a:rPr lang="en-US" sz="800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ap</a:t>
            </a:r>
            <a:r>
              <a:rPr lang="en-US" sz="800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3"/>
              </a:rPr>
              <a:t>pro_fresh@auchan.ru</a:t>
            </a:r>
            <a:r>
              <a:rPr lang="en-US" sz="800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</a:t>
            </a:r>
            <a:endParaRPr sz="800" spc="15" dirty="0">
              <a:solidFill>
                <a:srgbClr val="1154CC"/>
              </a:solidFill>
              <a:uFill>
                <a:solidFill>
                  <a:srgbClr val="1154CC"/>
                </a:solidFill>
              </a:uFill>
              <a:latin typeface="Trebuchet MS"/>
              <a:cs typeface="Trebuchet MS"/>
            </a:endParaRPr>
          </a:p>
          <a:p>
            <a:pPr marL="12700" marR="1958975">
              <a:lnSpc>
                <a:spcPct val="101600"/>
              </a:lnSpc>
            </a:pP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ООО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“АШАН” </a:t>
            </a:r>
            <a:r>
              <a:rPr sz="800" spc="25" dirty="0" err="1">
                <a:solidFill>
                  <a:srgbClr val="424242"/>
                </a:solidFill>
                <a:latin typeface="Trebuchet MS"/>
                <a:cs typeface="Trebuchet MS"/>
              </a:rPr>
              <a:t>Санкт-Петербург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u="heavy" spc="10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4"/>
              </a:rPr>
              <a:t>appro.spb@auchan.ru</a:t>
            </a:r>
            <a:r>
              <a:rPr lang="ru-RU" sz="800" u="heavy" spc="10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4"/>
              </a:rPr>
              <a:t> </a:t>
            </a:r>
            <a:r>
              <a:rPr lang="ru-RU" sz="800" u="heavy" spc="10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/ </a:t>
            </a:r>
            <a:r>
              <a:rPr lang="en-US" sz="800" spc="15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ap</a:t>
            </a:r>
            <a:r>
              <a:rPr lang="en-US" sz="800" spc="15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3"/>
              </a:rPr>
              <a:t>pro_fresh@auchan.ru</a:t>
            </a:r>
            <a:r>
              <a:rPr lang="en-US" sz="800" spc="15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</a:t>
            </a:r>
            <a:r>
              <a:rPr sz="800" u="heavy" spc="10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4"/>
              </a:rPr>
              <a:t> </a:t>
            </a:r>
            <a:r>
              <a:rPr sz="800" spc="-229" dirty="0" smtClean="0">
                <a:solidFill>
                  <a:srgbClr val="1154CC"/>
                </a:solidFill>
                <a:latin typeface="Trebuchet MS"/>
                <a:cs typeface="Trebuchet MS"/>
              </a:rPr>
              <a:t> </a:t>
            </a:r>
            <a:endParaRPr lang="ru-RU" sz="800" spc="-229" dirty="0" smtClean="0">
              <a:solidFill>
                <a:srgbClr val="1154CC"/>
              </a:solidFill>
              <a:latin typeface="Trebuchet MS"/>
              <a:cs typeface="Trebuchet MS"/>
            </a:endParaRPr>
          </a:p>
          <a:p>
            <a:pPr marL="12700" marR="1958975">
              <a:lnSpc>
                <a:spcPct val="101600"/>
              </a:lnSpc>
            </a:pPr>
            <a:r>
              <a:rPr sz="800" spc="50" dirty="0" smtClean="0">
                <a:solidFill>
                  <a:srgbClr val="424242"/>
                </a:solidFill>
                <a:latin typeface="Trebuchet MS"/>
                <a:cs typeface="Trebuchet MS"/>
              </a:rPr>
              <a:t>ОО</a:t>
            </a:r>
            <a:r>
              <a:rPr sz="800" spc="55" dirty="0" smtClean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4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0" dirty="0">
                <a:solidFill>
                  <a:srgbClr val="424242"/>
                </a:solidFill>
                <a:latin typeface="Trebuchet MS"/>
                <a:cs typeface="Trebuchet MS"/>
              </a:rPr>
              <a:t>“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Ш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АН</a:t>
            </a:r>
            <a:r>
              <a:rPr sz="800" spc="-150" dirty="0">
                <a:solidFill>
                  <a:srgbClr val="424242"/>
                </a:solidFill>
                <a:latin typeface="Trebuchet MS"/>
                <a:cs typeface="Trebuchet MS"/>
              </a:rPr>
              <a:t>”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6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a</a:t>
            </a:r>
            <a:r>
              <a:rPr sz="800" u="heavy" spc="4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pp</a:t>
            </a:r>
            <a:r>
              <a:rPr sz="800" u="heavy" spc="-3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r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o</a:t>
            </a:r>
            <a:r>
              <a:rPr sz="800" u="heavy" spc="-1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.</a:t>
            </a:r>
            <a:r>
              <a:rPr sz="800" u="heavy" spc="6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s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a</a:t>
            </a:r>
            <a:r>
              <a:rPr sz="800" u="heavy" spc="7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m</a:t>
            </a:r>
            <a:r>
              <a:rPr sz="800" u="heavy" spc="5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@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a</a:t>
            </a:r>
            <a:r>
              <a:rPr sz="800" u="heavy" spc="3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u</a:t>
            </a:r>
            <a:r>
              <a:rPr sz="800" u="heavy" spc="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c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h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a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n</a:t>
            </a:r>
            <a:r>
              <a:rPr sz="800" u="heavy" spc="-1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.</a:t>
            </a:r>
            <a:r>
              <a:rPr sz="800" u="heavy" spc="-3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r</a:t>
            </a:r>
            <a:r>
              <a:rPr sz="800" u="heavy" spc="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5"/>
              </a:rPr>
              <a:t>u</a:t>
            </a:r>
            <a:endParaRPr sz="800" dirty="0">
              <a:latin typeface="Trebuchet MS"/>
              <a:cs typeface="Trebuchet MS"/>
            </a:endParaRPr>
          </a:p>
          <a:p>
            <a:pPr marL="12700" marR="1892300" algn="just">
              <a:lnSpc>
                <a:spcPct val="101600"/>
              </a:lnSpc>
            </a:pP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ООО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“АШАН”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Ростов-на-Дону 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6"/>
              </a:rPr>
              <a:t>approrndlog@auchan.ru </a:t>
            </a:r>
            <a:r>
              <a:rPr sz="800" spc="-229" dirty="0">
                <a:solidFill>
                  <a:srgbClr val="1154CC"/>
                </a:solidFill>
                <a:latin typeface="Trebuchet MS"/>
                <a:cs typeface="Trebuchet MS"/>
              </a:rPr>
              <a:t> </a:t>
            </a:r>
            <a:endParaRPr lang="ru-RU" sz="800" spc="-229" dirty="0" smtClean="0">
              <a:solidFill>
                <a:srgbClr val="1154CC"/>
              </a:solidFill>
              <a:latin typeface="Trebuchet MS"/>
              <a:cs typeface="Trebuchet MS"/>
            </a:endParaRPr>
          </a:p>
          <a:p>
            <a:pPr marL="12700" marR="1892300" algn="just">
              <a:lnSpc>
                <a:spcPct val="101600"/>
              </a:lnSpc>
            </a:pPr>
            <a:r>
              <a:rPr sz="800" spc="50" dirty="0" smtClean="0">
                <a:solidFill>
                  <a:srgbClr val="424242"/>
                </a:solidFill>
                <a:latin typeface="Trebuchet MS"/>
                <a:cs typeface="Trebuchet MS"/>
              </a:rPr>
              <a:t>ОО</a:t>
            </a:r>
            <a:r>
              <a:rPr sz="800" spc="55" dirty="0" smtClean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4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0" dirty="0">
                <a:solidFill>
                  <a:srgbClr val="424242"/>
                </a:solidFill>
                <a:latin typeface="Trebuchet MS"/>
                <a:cs typeface="Trebuchet MS"/>
              </a:rPr>
              <a:t>“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Ш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АН</a:t>
            </a:r>
            <a:r>
              <a:rPr sz="800" spc="-150" dirty="0">
                <a:solidFill>
                  <a:srgbClr val="424242"/>
                </a:solidFill>
                <a:latin typeface="Trebuchet MS"/>
                <a:cs typeface="Trebuchet MS"/>
              </a:rPr>
              <a:t>”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ин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a</a:t>
            </a:r>
            <a:r>
              <a:rPr sz="800" u="heavy" spc="4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pp</a:t>
            </a:r>
            <a:r>
              <a:rPr sz="800" u="heavy" spc="-3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r</a:t>
            </a:r>
            <a:r>
              <a:rPr sz="800" u="heavy" spc="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o</a:t>
            </a:r>
            <a:r>
              <a:rPr sz="800" u="heavy" spc="-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_</a:t>
            </a:r>
            <a:r>
              <a:rPr sz="800" u="heavy" spc="3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e</a:t>
            </a:r>
            <a:r>
              <a:rPr sz="800" u="heavy" spc="2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k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a</a:t>
            </a:r>
            <a:r>
              <a:rPr sz="800" u="heavy" spc="-4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t</a:t>
            </a:r>
            <a:r>
              <a:rPr sz="800" u="heavy" spc="-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l</a:t>
            </a:r>
            <a:r>
              <a:rPr sz="800" u="heavy" spc="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o</a:t>
            </a:r>
            <a:r>
              <a:rPr sz="800" u="heavy" spc="9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g</a:t>
            </a:r>
            <a:r>
              <a:rPr sz="800" u="heavy" spc="5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@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a</a:t>
            </a:r>
            <a:r>
              <a:rPr sz="800" u="heavy" spc="3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u</a:t>
            </a:r>
            <a:r>
              <a:rPr sz="800" u="heavy" spc="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c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h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a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n</a:t>
            </a:r>
            <a:r>
              <a:rPr sz="800" u="heavy" spc="-1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.</a:t>
            </a:r>
            <a:r>
              <a:rPr sz="800" u="heavy" spc="-3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r</a:t>
            </a:r>
            <a:r>
              <a:rPr sz="800" u="heavy" spc="3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7"/>
              </a:rPr>
              <a:t>u </a:t>
            </a:r>
            <a:r>
              <a:rPr sz="800" spc="20" dirty="0">
                <a:solidFill>
                  <a:srgbClr val="1154CC"/>
                </a:solidFill>
                <a:latin typeface="Trebuchet MS"/>
                <a:cs typeface="Trebuchet MS"/>
              </a:rPr>
              <a:t> </a:t>
            </a:r>
            <a:endParaRPr lang="ru-RU" sz="800" spc="20" dirty="0" smtClean="0">
              <a:solidFill>
                <a:srgbClr val="1154CC"/>
              </a:solidFill>
              <a:latin typeface="Trebuchet MS"/>
              <a:cs typeface="Trebuchet MS"/>
            </a:endParaRPr>
          </a:p>
          <a:p>
            <a:pPr marL="12700" marR="1892300" algn="just">
              <a:lnSpc>
                <a:spcPct val="101600"/>
              </a:lnSpc>
            </a:pPr>
            <a:r>
              <a:rPr sz="800" spc="50" dirty="0" smtClean="0">
                <a:solidFill>
                  <a:srgbClr val="424242"/>
                </a:solidFill>
                <a:latin typeface="Trebuchet MS"/>
                <a:cs typeface="Trebuchet MS"/>
              </a:rPr>
              <a:t>ОО</a:t>
            </a:r>
            <a:r>
              <a:rPr sz="800" spc="55" dirty="0" smtClean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4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0" dirty="0">
                <a:solidFill>
                  <a:srgbClr val="424242"/>
                </a:solidFill>
                <a:latin typeface="Trebuchet MS"/>
                <a:cs typeface="Trebuchet MS"/>
              </a:rPr>
              <a:t>“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Ш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АН</a:t>
            </a:r>
            <a:r>
              <a:rPr sz="800" spc="-150" dirty="0">
                <a:solidFill>
                  <a:srgbClr val="424242"/>
                </a:solidFill>
                <a:latin typeface="Trebuchet MS"/>
                <a:cs typeface="Trebuchet MS"/>
              </a:rPr>
              <a:t>”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u="heavy" spc="-1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a</a:t>
            </a:r>
            <a:r>
              <a:rPr sz="800" u="heavy" spc="4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pp</a:t>
            </a:r>
            <a:r>
              <a:rPr sz="800" u="heavy" spc="-3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r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o</a:t>
            </a:r>
            <a:r>
              <a:rPr sz="800" u="heavy" spc="-1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.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n</a:t>
            </a:r>
            <a:r>
              <a:rPr sz="800" u="heavy" spc="6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s</a:t>
            </a:r>
            <a:r>
              <a:rPr sz="800" u="heavy" spc="2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k</a:t>
            </a:r>
            <a:r>
              <a:rPr sz="800" u="heavy" spc="5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@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a</a:t>
            </a:r>
            <a:r>
              <a:rPr sz="800" u="heavy" spc="3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u</a:t>
            </a:r>
            <a:r>
              <a:rPr sz="800" u="heavy" spc="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c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h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a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n</a:t>
            </a:r>
            <a:r>
              <a:rPr sz="800" u="heavy" spc="-1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.</a:t>
            </a:r>
            <a:r>
              <a:rPr sz="800" u="heavy" spc="-3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r</a:t>
            </a:r>
            <a:r>
              <a:rPr sz="800" u="heavy" spc="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8"/>
              </a:rPr>
              <a:t>u</a:t>
            </a:r>
            <a:endParaRPr sz="800" dirty="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  <a:spcBef>
                <a:spcPts val="15"/>
              </a:spcBef>
            </a:pP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ОО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0" dirty="0">
                <a:solidFill>
                  <a:srgbClr val="424242"/>
                </a:solidFill>
                <a:latin typeface="Trebuchet MS"/>
                <a:cs typeface="Trebuchet MS"/>
              </a:rPr>
              <a:t>“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-150" dirty="0">
                <a:solidFill>
                  <a:srgbClr val="424242"/>
                </a:solidFill>
                <a:latin typeface="Trebuchet MS"/>
                <a:cs typeface="Trebuchet MS"/>
              </a:rPr>
              <a:t>”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a</a:t>
            </a:r>
            <a:r>
              <a:rPr sz="800" u="heavy" spc="4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pp</a:t>
            </a:r>
            <a:r>
              <a:rPr sz="800" u="heavy" spc="-3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r</a:t>
            </a:r>
            <a:r>
              <a:rPr sz="800" u="heavy" spc="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o</a:t>
            </a:r>
            <a:r>
              <a:rPr sz="800" u="heavy" spc="-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_</a:t>
            </a:r>
            <a:r>
              <a:rPr sz="800" u="heavy" spc="7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m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a</a:t>
            </a:r>
            <a:r>
              <a:rPr sz="800" u="heavy" spc="-3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r</a:t>
            </a:r>
            <a:r>
              <a:rPr sz="800" u="heavy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k</a:t>
            </a:r>
            <a:r>
              <a:rPr sz="800" u="heavy" spc="3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e</a:t>
            </a:r>
            <a:r>
              <a:rPr sz="800" u="heavy" spc="-4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t</a:t>
            </a:r>
            <a:r>
              <a:rPr sz="800" u="heavy" spc="5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@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a</a:t>
            </a:r>
            <a:r>
              <a:rPr sz="800" u="heavy" spc="3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u</a:t>
            </a:r>
            <a:r>
              <a:rPr sz="800" u="heavy" spc="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c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h</a:t>
            </a:r>
            <a:r>
              <a:rPr sz="800" u="heavy" spc="1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a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n</a:t>
            </a:r>
            <a:r>
              <a:rPr sz="800" u="heavy" spc="-1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.</a:t>
            </a:r>
            <a:r>
              <a:rPr sz="800" u="heavy" spc="-3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9"/>
              </a:rPr>
              <a:t>r</a:t>
            </a:r>
            <a:r>
              <a:rPr sz="800" u="heavy" spc="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u</a:t>
            </a:r>
            <a:r>
              <a:rPr sz="800" u="heavy" spc="-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</a:t>
            </a:r>
            <a:r>
              <a:rPr sz="800" u="heavy" spc="8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/</a:t>
            </a:r>
            <a:r>
              <a:rPr sz="800" u="heavy" spc="-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 </a:t>
            </a:r>
            <a:r>
              <a:rPr sz="800" u="heavy" spc="10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N</a:t>
            </a:r>
            <a:r>
              <a:rPr sz="800" u="heavy" spc="2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G</a:t>
            </a:r>
            <a:r>
              <a:rPr sz="800" u="heavy" spc="-2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_</a:t>
            </a:r>
            <a:r>
              <a:rPr sz="800" u="heavy" spc="4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F</a:t>
            </a:r>
            <a:r>
              <a:rPr sz="800" u="heavy" spc="5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RE</a:t>
            </a:r>
            <a:r>
              <a:rPr sz="800" u="heavy" spc="9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S</a:t>
            </a:r>
            <a:r>
              <a:rPr sz="800" u="heavy" spc="6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H</a:t>
            </a:r>
            <a:r>
              <a:rPr sz="800" u="heavy" spc="4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@</a:t>
            </a:r>
            <a:r>
              <a:rPr sz="800" u="heavy" spc="1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a</a:t>
            </a:r>
            <a:r>
              <a:rPr sz="800" u="heavy" spc="3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u</a:t>
            </a:r>
            <a:r>
              <a:rPr sz="800" u="heavy" spc="3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c</a:t>
            </a:r>
            <a:r>
              <a:rPr sz="800" u="heavy" spc="2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h</a:t>
            </a:r>
            <a:r>
              <a:rPr sz="800" u="heavy" spc="1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a</a:t>
            </a:r>
            <a:r>
              <a:rPr sz="800" u="heavy" spc="2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n</a:t>
            </a:r>
            <a:r>
              <a:rPr sz="800" u="heavy" spc="-15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.</a:t>
            </a:r>
            <a:r>
              <a:rPr sz="800" u="heavy" spc="-40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r</a:t>
            </a:r>
            <a:r>
              <a:rPr sz="800" u="heavy" spc="35" dirty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  <a:hlinkClick r:id="rId10"/>
              </a:rPr>
              <a:t>u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481900" y="9429117"/>
            <a:ext cx="1609725" cy="54292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540" y="727075"/>
            <a:ext cx="485775" cy="926782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583689" y="10124823"/>
            <a:ext cx="483870" cy="23431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-35" dirty="0">
                <a:solidFill>
                  <a:srgbClr val="D52A1D"/>
                </a:solidFill>
                <a:latin typeface="Trebuchet MS"/>
                <a:cs typeface="Trebuchet MS"/>
              </a:rPr>
              <a:t>12</a:t>
            </a:fld>
            <a:r>
              <a:rPr sz="1000" spc="-35" dirty="0">
                <a:solidFill>
                  <a:srgbClr val="868686"/>
                </a:solidFill>
                <a:latin typeface="Trebuchet MS"/>
                <a:cs typeface="Trebuchet MS"/>
              </a:rPr>
              <a:t>/12</a:t>
            </a:r>
            <a:endParaRPr sz="1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7139" y="910335"/>
            <a:ext cx="5599430" cy="4147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Содержание:</a:t>
            </a:r>
            <a:endParaRPr sz="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Условия  поставки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товаров.............................................................................................................................................................................................................3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Запись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заказов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поставку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через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распределительный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центр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0" dirty="0">
                <a:solidFill>
                  <a:srgbClr val="424242"/>
                </a:solidFill>
                <a:latin typeface="Trebuchet MS"/>
                <a:cs typeface="Trebuchet MS"/>
              </a:rPr>
              <a:t>(авизация)..................................................................................................................................................................................3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Регистрация</a:t>
            </a:r>
            <a:r>
              <a:rPr sz="800" spc="1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прибытия</a:t>
            </a:r>
            <a:r>
              <a:rPr sz="800" spc="1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0" dirty="0">
                <a:solidFill>
                  <a:srgbClr val="424242"/>
                </a:solidFill>
                <a:latin typeface="Trebuchet MS"/>
                <a:cs typeface="Trebuchet MS"/>
              </a:rPr>
              <a:t>поставщика........................................................................................................................................................................................3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Пакет</a:t>
            </a: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товаросопроводительных</a:t>
            </a: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0" dirty="0">
                <a:solidFill>
                  <a:srgbClr val="424242"/>
                </a:solidFill>
                <a:latin typeface="Trebuchet MS"/>
                <a:cs typeface="Trebuchet MS"/>
              </a:rPr>
              <a:t>документов.................................................................................................................................................................4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транспортировке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0" dirty="0">
                <a:solidFill>
                  <a:srgbClr val="424242"/>
                </a:solidFill>
                <a:latin typeface="Trebuchet MS"/>
                <a:cs typeface="Trebuchet MS"/>
              </a:rPr>
              <a:t>товаров............................................................................................................................................................................4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</a:t>
            </a:r>
            <a:r>
              <a:rPr sz="800" spc="20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2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паспорту</a:t>
            </a:r>
            <a:r>
              <a:rPr sz="800" spc="2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паллеты...............................................................................................................................................................................................5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 </a:t>
            </a:r>
            <a:r>
              <a:rPr sz="800" spc="1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4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упаковке.....................................................................................................................................................................................................................6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Поставка </a:t>
            </a:r>
            <a:r>
              <a:rPr sz="800" spc="7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нескольких </a:t>
            </a:r>
            <a:r>
              <a:rPr sz="800" spc="1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заказов......................................................................................................................................................................................................6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Принцип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загрузки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товаром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0" dirty="0">
                <a:solidFill>
                  <a:srgbClr val="424242"/>
                </a:solidFill>
                <a:latin typeface="Trebuchet MS"/>
                <a:cs typeface="Trebuchet MS"/>
              </a:rPr>
              <a:t>транспорт….....................................................................................................................................................6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</a:t>
            </a:r>
            <a:r>
              <a:rPr sz="800" spc="1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1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качеству</a:t>
            </a:r>
            <a:r>
              <a:rPr sz="800" spc="1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поставляемых</a:t>
            </a:r>
            <a:r>
              <a:rPr sz="800" spc="1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паллет................................................................................................................................................................6</a:t>
            </a:r>
            <a:endParaRPr sz="800">
              <a:latin typeface="Trebuchet MS"/>
              <a:cs typeface="Trebuchet MS"/>
            </a:endParaRPr>
          </a:p>
          <a:p>
            <a:pPr marL="12700" marR="11430">
              <a:lnSpc>
                <a:spcPct val="117200"/>
              </a:lnSpc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внешнему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виду </a:t>
            </a:r>
            <a:r>
              <a:rPr sz="800" spc="-114" dirty="0">
                <a:solidFill>
                  <a:srgbClr val="424242"/>
                </a:solidFill>
                <a:latin typeface="Trebuchet MS"/>
                <a:cs typeface="Trebuchet MS"/>
              </a:rPr>
              <a:t>водителей-экспедиторов.......................................................................................................................................6 </a:t>
            </a:r>
            <a:r>
              <a:rPr sz="800" spc="-1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Отказ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приемке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товара...................................................................................................................................................................................................................7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Процедура</a:t>
            </a:r>
            <a:r>
              <a:rPr sz="800" spc="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возврата</a:t>
            </a:r>
            <a:r>
              <a:rPr sz="800" spc="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принятого</a:t>
            </a:r>
            <a:r>
              <a:rPr sz="800" spc="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товара...............................................................................................................................................................................7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Возврат</a:t>
            </a:r>
            <a:r>
              <a:rPr sz="800" spc="1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многооборотной</a:t>
            </a:r>
            <a:r>
              <a:rPr sz="800" spc="1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тары..................................................................................................................................................................................................8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Поставка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особыми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0" dirty="0">
                <a:solidFill>
                  <a:srgbClr val="424242"/>
                </a:solidFill>
                <a:latin typeface="Trebuchet MS"/>
                <a:cs typeface="Trebuchet MS"/>
              </a:rPr>
              <a:t>условиями...........................................................................................................................................................................8</a:t>
            </a:r>
            <a:endParaRPr sz="800">
              <a:latin typeface="Trebuchet MS"/>
              <a:cs typeface="Trebuchet MS"/>
            </a:endParaRPr>
          </a:p>
          <a:p>
            <a:pPr marL="12700" marR="28575">
              <a:lnSpc>
                <a:spcPct val="1172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Правила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скоропортящихся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грузов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автотранспортом………………………………………………………………………………………………………………………….8 </a:t>
            </a:r>
            <a:r>
              <a:rPr sz="800" spc="-1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Динамичная</a:t>
            </a:r>
            <a:r>
              <a:rPr sz="800" spc="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упаковка.......................................................................................................................................................................................................................9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Правила </a:t>
            </a:r>
            <a:r>
              <a:rPr sz="800" spc="1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этикетирования </a:t>
            </a:r>
            <a:r>
              <a:rPr sz="800" spc="1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товаров..........................................................................................................................................................................................9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Срок </a:t>
            </a:r>
            <a:r>
              <a:rPr sz="800" spc="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годности </a:t>
            </a:r>
            <a:r>
              <a:rPr sz="800" spc="10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товаров...................................................................................................................................................................................................................9</a:t>
            </a:r>
            <a:endParaRPr sz="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9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4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b="1" spc="-10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55" dirty="0">
                <a:solidFill>
                  <a:srgbClr val="424242"/>
                </a:solidFill>
                <a:latin typeface="Trebuchet MS"/>
                <a:cs typeface="Trebuchet MS"/>
              </a:rPr>
              <a:t>ж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ни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-75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Контакты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авизации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Распределительных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центрах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85" dirty="0">
                <a:solidFill>
                  <a:srgbClr val="424242"/>
                </a:solidFill>
                <a:latin typeface="Trebuchet MS"/>
                <a:cs typeface="Trebuchet MS"/>
              </a:rPr>
              <a:t>………………………………………………………………………………………………………………………………………..…10</a:t>
            </a:r>
            <a:endParaRPr sz="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b="1" spc="4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b="1" spc="-10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55" dirty="0">
                <a:solidFill>
                  <a:srgbClr val="424242"/>
                </a:solidFill>
                <a:latin typeface="Trebuchet MS"/>
                <a:cs typeface="Trebuchet MS"/>
              </a:rPr>
              <a:t>ж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ни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-20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Контакты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отделов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0" dirty="0">
                <a:solidFill>
                  <a:srgbClr val="424242"/>
                </a:solidFill>
                <a:latin typeface="Trebuchet MS"/>
                <a:cs typeface="Trebuchet MS"/>
              </a:rPr>
              <a:t>снабжения...................................................................................................................................................................................................12</a:t>
            </a:r>
            <a:endParaRPr sz="8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1900" y="9429114"/>
            <a:ext cx="1609725" cy="5429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0" y="727075"/>
            <a:ext cx="485775" cy="926782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2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7139" y="881760"/>
            <a:ext cx="5952490" cy="86812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b="1" spc="-10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ия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вк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 dirty="0">
              <a:latin typeface="Trebuchet MS"/>
              <a:cs typeface="Trebuchet MS"/>
            </a:endParaRPr>
          </a:p>
          <a:p>
            <a:pPr marL="12700" marR="8890" indent="361950" algn="just">
              <a:lnSpc>
                <a:spcPct val="117200"/>
              </a:lnSpc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Разгрузка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приемка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Покупателем осуществляется при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условии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предъявления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Поставщиком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всех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необходимых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надлежащим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образом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оформленных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товаросопроводительных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документов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согласно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законодательству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Договору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поставки,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также при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условии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соответствия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адреса,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даты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поставки Заказу Покупателя и 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согласованное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время.</a:t>
            </a:r>
            <a:endParaRPr sz="800" dirty="0">
              <a:latin typeface="Trebuchet MS"/>
              <a:cs typeface="Trebuchet MS"/>
            </a:endParaRPr>
          </a:p>
          <a:p>
            <a:pPr marL="12700" marR="7620" indent="361950" algn="just">
              <a:lnSpc>
                <a:spcPct val="117200"/>
              </a:lnSpc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поставке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схеме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кросс-докинг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(cross-docking)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разгрузка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приемка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осуществляется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условии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получения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Покупателем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уведомления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об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отгрузке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DESADV,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направленного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Поставщиком посредством системы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электронного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обмена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данными 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(EDI).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Уведомление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об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отгрузке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должно содержать </a:t>
            </a:r>
            <a:r>
              <a:rPr sz="800" spc="75" dirty="0">
                <a:solidFill>
                  <a:srgbClr val="424242"/>
                </a:solidFill>
                <a:latin typeface="Trebuchet MS"/>
                <a:cs typeface="Trebuchet MS"/>
              </a:rPr>
              <a:t>SSCC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код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(Serial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Shipping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Container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Code)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-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Серийный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Грузовой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Контейнерный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Код,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указанный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паспорте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Поставщика.</a:t>
            </a:r>
            <a:endParaRPr sz="800" dirty="0">
              <a:latin typeface="Trebuchet MS"/>
              <a:cs typeface="Trebuchet MS"/>
            </a:endParaRPr>
          </a:p>
          <a:p>
            <a:pPr marL="12700" marR="12065" indent="361950" algn="just">
              <a:lnSpc>
                <a:spcPct val="1172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Поставка товаров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осуществляется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как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склады логистики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Покупателя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(распределительные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центры),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так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напрямую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магазины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(директные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поставки).</a:t>
            </a:r>
            <a:endParaRPr sz="800" dirty="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  <a:spcBef>
                <a:spcPts val="165"/>
              </a:spcBef>
            </a:pP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Виды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поставок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через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распределительный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центр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-5" dirty="0">
                <a:solidFill>
                  <a:srgbClr val="424242"/>
                </a:solidFill>
                <a:latin typeface="Trebuchet MS"/>
                <a:cs typeface="Trebuchet MS"/>
              </a:rPr>
              <a:t>(далее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также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40" dirty="0">
                <a:solidFill>
                  <a:srgbClr val="424242"/>
                </a:solidFill>
                <a:latin typeface="Trebuchet MS"/>
                <a:cs typeface="Trebuchet MS"/>
              </a:rPr>
              <a:t>-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РЦ)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магазины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Покупателя:</a:t>
            </a:r>
            <a:endParaRPr sz="800" dirty="0">
              <a:latin typeface="Trebuchet MS"/>
              <a:cs typeface="Trebuchet MS"/>
            </a:endParaRPr>
          </a:p>
          <a:p>
            <a:pPr marL="12700" marR="5715" indent="425450" algn="just">
              <a:lnSpc>
                <a:spcPct val="1172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Сток </a:t>
            </a:r>
            <a:r>
              <a:rPr sz="800" spc="170" dirty="0">
                <a:solidFill>
                  <a:srgbClr val="424242"/>
                </a:solidFill>
                <a:latin typeface="Trebuchet MS"/>
                <a:cs typeface="Trebuchet MS"/>
              </a:rPr>
              <a:t>–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запас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товаров,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которые постоянно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хранятся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складе.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Стоковые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заказы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формируются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отделом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Снабжения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логистики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Покупателя,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основываясь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потребностях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магазинов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учитывая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сезонность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товаров.</a:t>
            </a:r>
            <a:endParaRPr sz="800" dirty="0">
              <a:latin typeface="Trebuchet MS"/>
              <a:cs typeface="Trebuchet MS"/>
            </a:endParaRPr>
          </a:p>
          <a:p>
            <a:pPr marL="12700" marR="9525" indent="425450" algn="just">
              <a:lnSpc>
                <a:spcPct val="117200"/>
              </a:lnSpc>
            </a:pP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Транзит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70" dirty="0">
                <a:solidFill>
                  <a:srgbClr val="424242"/>
                </a:solidFill>
                <a:latin typeface="Trebuchet MS"/>
                <a:cs typeface="Trebuchet MS"/>
              </a:rPr>
              <a:t>–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заказы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транзитных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формируются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менеджерами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направления в каждом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из магазинов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Покупателя,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принимаются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обрабатываются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складом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доставляются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магазинам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транспортом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 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соответствии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заказанными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количествами.</a:t>
            </a:r>
            <a:endParaRPr sz="800" dirty="0">
              <a:latin typeface="Trebuchet MS"/>
              <a:cs typeface="Trebuchet MS"/>
            </a:endParaRPr>
          </a:p>
          <a:p>
            <a:pPr marL="12700" marR="5080" indent="434975" algn="just">
              <a:lnSpc>
                <a:spcPct val="117200"/>
              </a:lnSpc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Кросс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докинг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-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схема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приёмки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отгрузки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через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распределительный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центр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без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размещения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зоне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долговременного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хранения.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Заказы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формируются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менеджерами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направления в каждом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из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магазинов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Покупателя.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Сбор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Поставщиком осуществляется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учетом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заказов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магазинов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нанесением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SSCC-кода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паспорт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товара.</a:t>
            </a:r>
            <a:endParaRPr sz="800" dirty="0">
              <a:latin typeface="Trebuchet MS"/>
              <a:cs typeface="Trebuchet MS"/>
            </a:endParaRPr>
          </a:p>
          <a:p>
            <a:pPr marL="12700" marR="8255" indent="132080" algn="just">
              <a:lnSpc>
                <a:spcPct val="117200"/>
              </a:lnSpc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Прямые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поставки в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магазины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-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заказы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формируются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менеджерами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направления в каждом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из магазинов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Покупателя,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принимаются,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обрабатываются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доставляются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магазинам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транспортом Поставщика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соответствии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заказанными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количествами.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 dirty="0">
              <a:latin typeface="Trebuchet MS"/>
              <a:cs typeface="Trebuchet MS"/>
            </a:endParaRPr>
          </a:p>
          <a:p>
            <a:pPr marL="12700" marR="5715" indent="361950" algn="just">
              <a:lnSpc>
                <a:spcPct val="1172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гарантирует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Покупателю,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что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все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поставляемые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им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товары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соответствуют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требованиям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качеству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безопасности,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установленным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законодательством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РФ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Договором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поставки.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Также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является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гарантом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соблюдений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установленного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законодательством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РФ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температурного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режима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санитарных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условий хранения 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перевозки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товара.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вправе при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приемке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проверить соблюдение температурного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режима,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качества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товара,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также соответствие требованиям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законодательства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РФ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Договору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поставки.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обнаружения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недостатков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процессе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приемки,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вправе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отказаться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 товаров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полном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частичном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объеме.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этом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непринятый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будет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считаться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недопоставленным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Поставщиком,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 невыполненным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надлежащим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образом.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 dirty="0">
              <a:latin typeface="Trebuchet MS"/>
              <a:cs typeface="Trebuchet MS"/>
            </a:endParaRPr>
          </a:p>
          <a:p>
            <a:pPr marL="374650" algn="just">
              <a:lnSpc>
                <a:spcPct val="100000"/>
              </a:lnSpc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Минимальный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уровень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исполнения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Заказов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Поставщиком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составляет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98%.</a:t>
            </a:r>
            <a:endParaRPr sz="800" dirty="0">
              <a:latin typeface="Trebuchet MS"/>
              <a:cs typeface="Trebuchet MS"/>
            </a:endParaRPr>
          </a:p>
          <a:p>
            <a:pPr marL="12700" marR="6985" indent="361950" algn="just">
              <a:lnSpc>
                <a:spcPct val="117200"/>
              </a:lnSpc>
            </a:pP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Под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уровнем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исполнения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Заказов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понимают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соотношение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между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количеством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товара,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поставленным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Поставщиком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полном соответствии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условиями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Договора,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количеством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согласно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Заказам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Покупателя.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Уровень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исполнения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Заказов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рассчитывается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календарный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месяц.</a:t>
            </a:r>
            <a:endParaRPr sz="800" dirty="0">
              <a:latin typeface="Trebuchet MS"/>
              <a:cs typeface="Trebuchet MS"/>
            </a:endParaRPr>
          </a:p>
          <a:p>
            <a:pPr marL="12700" marR="13335" indent="361950" algn="just">
              <a:lnSpc>
                <a:spcPct val="117200"/>
              </a:lnSpc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нарушении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условий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Договора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предусмотрено применение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штрафных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санкций в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порядке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размере,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определяемом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Договором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поставки.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 dirty="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</a:pP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Запись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заказов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поставку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через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распределительный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центр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-5" dirty="0">
                <a:solidFill>
                  <a:srgbClr val="424242"/>
                </a:solidFill>
                <a:latin typeface="Trebuchet MS"/>
                <a:cs typeface="Trebuchet MS"/>
              </a:rPr>
              <a:t>(авизация)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50" dirty="0">
              <a:latin typeface="Trebuchet MS"/>
              <a:cs typeface="Trebuchet MS"/>
            </a:endParaRPr>
          </a:p>
          <a:p>
            <a:pPr marL="12700" marR="7620" indent="457200" algn="just">
              <a:lnSpc>
                <a:spcPct val="117200"/>
              </a:lnSpc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Запись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поставку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случае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поставок на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распределительный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центр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конкретное время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(авизация) </a:t>
            </a:r>
            <a:r>
              <a:rPr sz="800" spc="25" dirty="0" err="1">
                <a:solidFill>
                  <a:srgbClr val="424242"/>
                </a:solidFill>
                <a:latin typeface="Trebuchet MS"/>
                <a:cs typeface="Trebuchet MS"/>
              </a:rPr>
              <a:t>осуществляется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lang="ru-RU" sz="800" b="1" spc="3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на внутреннем ресурсе АШАН Ритейл Россия по ссылке </a:t>
            </a:r>
            <a:r>
              <a:rPr lang="en-US" sz="800" b="1" spc="3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  <a:hlinkClick r:id="rId2"/>
              </a:rPr>
              <a:t>https://</a:t>
            </a:r>
            <a:r>
              <a:rPr lang="en-US" sz="800" b="1" spc="3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  <a:hlinkClick r:id="rId2"/>
              </a:rPr>
              <a:t>suppliers.auchan.ru/yms/orders</a:t>
            </a:r>
            <a:r>
              <a:rPr lang="ru-RU" sz="800" b="1" spc="3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800" b="1" spc="20" dirty="0" err="1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каждого</a:t>
            </a:r>
            <a:r>
              <a:rPr sz="800" b="1" spc="2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из </a:t>
            </a:r>
            <a:r>
              <a:rPr sz="800" b="1" spc="-229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распределительных </a:t>
            </a:r>
            <a:r>
              <a:rPr sz="800" b="1" spc="2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центров </a:t>
            </a:r>
            <a:r>
              <a:rPr sz="800" b="1" spc="2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в течение </a:t>
            </a:r>
            <a:r>
              <a:rPr sz="800" b="1" spc="1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24 </a:t>
            </a:r>
            <a:r>
              <a:rPr sz="800" b="1" spc="2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часов после </a:t>
            </a:r>
            <a:r>
              <a:rPr sz="800" b="1" spc="1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получения </a:t>
            </a:r>
            <a:r>
              <a:rPr sz="800" b="1" spc="-1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заказа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.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записаны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поставку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согласно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дате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заказе.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допускается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нескольких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заказов,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авизованных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разное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время,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одной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машине.</a:t>
            </a:r>
            <a:endParaRPr sz="800" dirty="0">
              <a:latin typeface="Trebuchet MS"/>
              <a:cs typeface="Trebuchet MS"/>
            </a:endParaRPr>
          </a:p>
          <a:p>
            <a:pPr marL="12700" marR="8890" indent="457200" algn="just">
              <a:lnSpc>
                <a:spcPct val="1172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Поставка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должна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произведена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Поставщиком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временем,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назначенным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регистрации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поставки.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просрочки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более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чем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30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минут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времени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авизации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наступает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ответственность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согласно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Договора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поставки.</a:t>
            </a:r>
            <a:endParaRPr sz="800" dirty="0">
              <a:latin typeface="Trebuchet MS"/>
              <a:cs typeface="Trebuchet MS"/>
            </a:endParaRPr>
          </a:p>
          <a:p>
            <a:pPr marL="12700" marR="8890" indent="457200" algn="just">
              <a:lnSpc>
                <a:spcPct val="117200"/>
              </a:lnSpc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осуществления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авизации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предоставить Распределительному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центру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следующую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информацию: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№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№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щ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ни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щ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Транзит: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коробов,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артикулов,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Сток: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артикулов,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паллет,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кол-во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тип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транспортных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единиц,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осуществляющих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 err="1">
                <a:solidFill>
                  <a:srgbClr val="424242"/>
                </a:solidFill>
                <a:latin typeface="Trebuchet MS"/>
                <a:cs typeface="Trebuchet MS"/>
              </a:rPr>
              <a:t>поставку</a:t>
            </a:r>
            <a:r>
              <a:rPr sz="800" dirty="0" smtClean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endParaRPr lang="ru-RU" sz="800" dirty="0" smtClean="0">
              <a:solidFill>
                <a:srgbClr val="424242"/>
              </a:solidFill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lang="ru-RU" sz="800" b="1" dirty="0" err="1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гос.номер</a:t>
            </a:r>
            <a:r>
              <a:rPr lang="ru-RU" sz="800" b="1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ТС + прицепа, ФИО </a:t>
            </a:r>
            <a:r>
              <a:rPr lang="ru-RU" sz="800" b="1" dirty="0" err="1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видителя</a:t>
            </a:r>
            <a:r>
              <a:rPr lang="ru-RU" sz="800" b="1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-экспедитора, контактный телефон водителя-экспедитора</a:t>
            </a:r>
            <a:endParaRPr sz="800" b="1" dirty="0">
              <a:solidFill>
                <a:schemeClr val="accent6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81900" y="9429114"/>
            <a:ext cx="1609725" cy="5429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40" y="727075"/>
            <a:ext cx="485775" cy="926782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3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99514" y="738885"/>
            <a:ext cx="5999480" cy="8884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325">
              <a:lnSpc>
                <a:spcPct val="100000"/>
              </a:lnSpc>
              <a:spcBef>
                <a:spcPts val="100"/>
              </a:spcBef>
            </a:pP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ция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ы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тия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55" dirty="0">
                <a:solidFill>
                  <a:srgbClr val="424242"/>
                </a:solidFill>
                <a:latin typeface="Trebuchet MS"/>
                <a:cs typeface="Trebuchet MS"/>
              </a:rPr>
              <a:t>щ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 dirty="0">
              <a:latin typeface="Trebuchet MS"/>
              <a:cs typeface="Trebuchet MS"/>
            </a:endParaRPr>
          </a:p>
          <a:p>
            <a:pPr marL="60325" marR="6350" indent="457200" algn="just">
              <a:lnSpc>
                <a:spcPct val="117200"/>
              </a:lnSpc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прибытии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на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объект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Покупателя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обязан зарегистрироваться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контрольно-пропускном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пункте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(КПП).</a:t>
            </a:r>
            <a:endParaRPr sz="800" dirty="0">
              <a:latin typeface="Trebuchet MS"/>
              <a:cs typeface="Trebuchet MS"/>
            </a:endParaRPr>
          </a:p>
          <a:p>
            <a:pPr marL="60325" marR="6350" indent="457200" algn="just">
              <a:lnSpc>
                <a:spcPct val="117200"/>
              </a:lnSpc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Сотрудник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охраны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оператор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базы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данных/диспетчер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проверяет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адрес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фиксирует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данные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поставке в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журнале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учета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и/или,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наличии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распределительном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центре,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электронной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системе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авиации</a:t>
            </a:r>
            <a:r>
              <a:rPr sz="800" spc="1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время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прибытия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время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начала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разгрузки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Поставщика.</a:t>
            </a:r>
            <a:endParaRPr sz="800" dirty="0">
              <a:latin typeface="Trebuchet MS"/>
              <a:cs typeface="Trebuchet MS"/>
            </a:endParaRPr>
          </a:p>
          <a:p>
            <a:pPr marL="60325" marR="11430" indent="457200" algn="just">
              <a:lnSpc>
                <a:spcPct val="117200"/>
              </a:lnSpc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прибытии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объект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без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предварительной авизации в указанную дату и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время,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Покупатель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вправе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отказаться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поставки.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 dirty="0">
              <a:latin typeface="Trebuchet MS"/>
              <a:cs typeface="Trebuchet MS"/>
            </a:endParaRPr>
          </a:p>
          <a:p>
            <a:pPr marL="60325">
              <a:lnSpc>
                <a:spcPct val="100000"/>
              </a:lnSpc>
              <a:spcBef>
                <a:spcPts val="5"/>
              </a:spcBef>
            </a:pP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Пакет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товаросопроводительных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-5" dirty="0">
                <a:solidFill>
                  <a:srgbClr val="424242"/>
                </a:solidFill>
                <a:latin typeface="Trebuchet MS"/>
                <a:cs typeface="Trebuchet MS"/>
              </a:rPr>
              <a:t>документов,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передаваемых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Поставщиком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Покупателю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поставке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товаров: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 dirty="0">
              <a:latin typeface="Trebuchet MS"/>
              <a:cs typeface="Trebuchet MS"/>
            </a:endParaRPr>
          </a:p>
          <a:p>
            <a:pPr marL="327025" marR="9525" indent="-228600">
              <a:lnSpc>
                <a:spcPct val="117200"/>
              </a:lnSpc>
              <a:buAutoNum type="arabicPeriod"/>
              <a:tabLst>
                <a:tab pos="326390" algn="l"/>
                <a:tab pos="327025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Товарно-транспортная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накладная,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товарная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накладная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или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универсальный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передаточный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документ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(УПД)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обязательными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реквизитами:</a:t>
            </a:r>
            <a:endParaRPr sz="800" dirty="0">
              <a:latin typeface="Trebuchet MS"/>
              <a:cs typeface="Trebuchet MS"/>
            </a:endParaRPr>
          </a:p>
          <a:p>
            <a:pPr marL="603250" lvl="1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602615" algn="l"/>
                <a:tab pos="60325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реквизиты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Поставщика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Покупателя;</a:t>
            </a:r>
            <a:endParaRPr sz="800" dirty="0">
              <a:latin typeface="Trebuchet MS"/>
              <a:cs typeface="Trebuchet MS"/>
            </a:endParaRPr>
          </a:p>
          <a:p>
            <a:pPr marL="603250" lvl="1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602615" algn="l"/>
                <a:tab pos="60325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наименование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товаров;</a:t>
            </a:r>
            <a:endParaRPr sz="800" dirty="0">
              <a:latin typeface="Trebuchet MS"/>
              <a:cs typeface="Trebuchet MS"/>
            </a:endParaRPr>
          </a:p>
          <a:p>
            <a:pPr marL="603250" lvl="1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602615" algn="l"/>
                <a:tab pos="60325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упаковок;</a:t>
            </a:r>
            <a:endParaRPr sz="800" dirty="0">
              <a:latin typeface="Trebuchet MS"/>
              <a:cs typeface="Trebuchet MS"/>
            </a:endParaRPr>
          </a:p>
          <a:p>
            <a:pPr marL="603250" lvl="1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602615" algn="l"/>
                <a:tab pos="6032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итоговое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единиц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товаров;</a:t>
            </a:r>
            <a:endParaRPr sz="800" dirty="0">
              <a:latin typeface="Trebuchet MS"/>
              <a:cs typeface="Trebuchet MS"/>
            </a:endParaRPr>
          </a:p>
          <a:p>
            <a:pPr marL="603250" lvl="1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602615" algn="l"/>
                <a:tab pos="6032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цена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без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НДС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НДС,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если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иное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согласовано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Договором;</a:t>
            </a:r>
            <a:endParaRPr sz="800" dirty="0">
              <a:latin typeface="Trebuchet MS"/>
              <a:cs typeface="Trebuchet MS"/>
            </a:endParaRPr>
          </a:p>
          <a:p>
            <a:pPr marL="603250" lvl="1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602615" algn="l"/>
                <a:tab pos="603250" algn="l"/>
              </a:tabLst>
            </a:pP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ти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я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800" dirty="0">
              <a:latin typeface="Trebuchet MS"/>
              <a:cs typeface="Trebuchet MS"/>
            </a:endParaRPr>
          </a:p>
          <a:p>
            <a:pPr marL="603250" lvl="1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602615" algn="l"/>
                <a:tab pos="603250" algn="l"/>
              </a:tabLst>
            </a:pP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№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заказа,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№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поставщика,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№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договора;</a:t>
            </a:r>
            <a:endParaRPr sz="800" dirty="0">
              <a:latin typeface="Trebuchet MS"/>
              <a:cs typeface="Trebuchet MS"/>
            </a:endParaRPr>
          </a:p>
          <a:p>
            <a:pPr marL="603250" lvl="1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602615" algn="l"/>
                <a:tab pos="60325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наличие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оригинальной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подписи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печати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Поставщика.</a:t>
            </a:r>
            <a:endParaRPr sz="800" dirty="0">
              <a:latin typeface="Trebuchet MS"/>
              <a:cs typeface="Trebuchet MS"/>
            </a:endParaRPr>
          </a:p>
          <a:p>
            <a:pPr marL="327025" indent="-228600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326390" algn="l"/>
                <a:tab pos="327025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Транспортная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накладная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(при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наличии);</a:t>
            </a:r>
            <a:endParaRPr sz="800" dirty="0">
              <a:latin typeface="Trebuchet MS"/>
              <a:cs typeface="Trebuchet MS"/>
            </a:endParaRPr>
          </a:p>
          <a:p>
            <a:pPr marL="327025" indent="-228600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326390" algn="l"/>
                <a:tab pos="327025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Счет-фактура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(при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наличии);</a:t>
            </a:r>
            <a:endParaRPr sz="800" dirty="0">
              <a:latin typeface="Trebuchet MS"/>
              <a:cs typeface="Trebuchet MS"/>
            </a:endParaRPr>
          </a:p>
          <a:p>
            <a:pPr marL="327025" marR="5080" indent="-228600" algn="just">
              <a:lnSpc>
                <a:spcPct val="117200"/>
              </a:lnSpc>
              <a:buAutoNum type="arabicPeriod"/>
              <a:tabLst>
                <a:tab pos="327025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Перечень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(реестр)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сертификатов/деклараций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соответствии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указанием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номера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сертификата/регистрационного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номера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декларации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соответствии, названия артикула/лов,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который был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выдан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документ,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срока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действия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документа,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наименования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организации,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выдавшей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сертификат/декларацию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 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соответствии,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ее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адрес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номер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телефона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контактного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лица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-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держателя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сертификата/декларации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 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соответствии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(если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данные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сведения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были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указаны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товарной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накладной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85" dirty="0">
                <a:solidFill>
                  <a:srgbClr val="424242"/>
                </a:solidFill>
                <a:latin typeface="Trebuchet MS"/>
                <a:cs typeface="Trebuchet MS"/>
              </a:rPr>
              <a:t>/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товаротранспортной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накладной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85" dirty="0">
                <a:solidFill>
                  <a:srgbClr val="424242"/>
                </a:solidFill>
                <a:latin typeface="Trebuchet MS"/>
                <a:cs typeface="Trebuchet MS"/>
              </a:rPr>
              <a:t>/ </a:t>
            </a:r>
            <a:r>
              <a:rPr sz="800" spc="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УПД;</a:t>
            </a:r>
            <a:endParaRPr sz="800" dirty="0">
              <a:latin typeface="Trebuchet MS"/>
              <a:cs typeface="Trebuchet MS"/>
            </a:endParaRPr>
          </a:p>
          <a:p>
            <a:pPr marL="327025" marR="9525" indent="-228600">
              <a:lnSpc>
                <a:spcPct val="117200"/>
              </a:lnSpc>
              <a:buAutoNum type="arabicPeriod"/>
              <a:tabLst>
                <a:tab pos="326390" algn="l"/>
                <a:tab pos="327025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Копия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сертификата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соответствия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декларация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соответствии,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заверенные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подписью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печатью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Поставщика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(при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наличии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печати)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указанием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его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места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нахождения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(адреса)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телефона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(при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первой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товара);</a:t>
            </a:r>
            <a:endParaRPr sz="800" dirty="0">
              <a:latin typeface="Trebuchet MS"/>
              <a:cs typeface="Trebuchet MS"/>
            </a:endParaRPr>
          </a:p>
          <a:p>
            <a:pPr marL="327025" indent="-228600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326390" algn="l"/>
                <a:tab pos="327025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Иные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документы,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предусмотренные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действующим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законодательством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РФ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данного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вида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товаров.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 dirty="0">
              <a:latin typeface="Trebuchet MS"/>
              <a:cs typeface="Trebuchet MS"/>
            </a:endParaRPr>
          </a:p>
          <a:p>
            <a:pPr marL="60325" marR="12065">
              <a:lnSpc>
                <a:spcPct val="117200"/>
              </a:lnSpc>
            </a:pP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Стороны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вправе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предусмотреть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рамках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системы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электронного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обмена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данными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EDI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предоставления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вышеуказанных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документов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электронном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виде.</a:t>
            </a:r>
            <a:endParaRPr sz="800" dirty="0">
              <a:latin typeface="Trebuchet MS"/>
              <a:cs typeface="Trebuchet MS"/>
            </a:endParaRPr>
          </a:p>
          <a:p>
            <a:pPr marL="517525">
              <a:lnSpc>
                <a:spcPct val="100000"/>
              </a:lnSpc>
              <a:spcBef>
                <a:spcPts val="165"/>
              </a:spcBef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Водитель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обязан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себе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иметь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следующие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документы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машину:</a:t>
            </a:r>
            <a:endParaRPr sz="800" dirty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документ,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удостоверяющий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личность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водителя;</a:t>
            </a:r>
            <a:endParaRPr sz="800" dirty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регистрационные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документы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(ПТС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машину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прицеп)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талон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прохождении</a:t>
            </a:r>
            <a:r>
              <a:rPr sz="800" spc="17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ГТО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ТС;</a:t>
            </a:r>
            <a:endParaRPr sz="800" dirty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документ,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подтверждающий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право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владения,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пользования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 </a:t>
            </a:r>
            <a:r>
              <a:rPr sz="800" spc="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распоряжения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ТС;</a:t>
            </a:r>
            <a:endParaRPr sz="800" dirty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sz="800" strike="sngStrike" spc="10" dirty="0">
                <a:solidFill>
                  <a:srgbClr val="C00000"/>
                </a:solidFill>
                <a:latin typeface="Trebuchet MS"/>
                <a:cs typeface="Trebuchet MS"/>
              </a:rPr>
              <a:t>копия</a:t>
            </a:r>
            <a:r>
              <a:rPr sz="800" strike="sngStrike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800" strike="sngStrike" spc="25" dirty="0">
                <a:solidFill>
                  <a:srgbClr val="C00000"/>
                </a:solidFill>
                <a:latin typeface="Trebuchet MS"/>
                <a:cs typeface="Trebuchet MS"/>
              </a:rPr>
              <a:t>трудового</a:t>
            </a:r>
            <a:r>
              <a:rPr sz="800" strike="sngStrike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800" strike="sngStrike" spc="25" dirty="0">
                <a:solidFill>
                  <a:srgbClr val="C00000"/>
                </a:solidFill>
                <a:latin typeface="Trebuchet MS"/>
                <a:cs typeface="Trebuchet MS"/>
              </a:rPr>
              <a:t>договора</a:t>
            </a:r>
            <a:r>
              <a:rPr sz="800" strike="sngStrike" spc="-4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800" strike="sngStrike" dirty="0">
                <a:solidFill>
                  <a:srgbClr val="C00000"/>
                </a:solidFill>
                <a:latin typeface="Trebuchet MS"/>
                <a:cs typeface="Trebuchet MS"/>
              </a:rPr>
              <a:t>водителя,</a:t>
            </a:r>
            <a:r>
              <a:rPr sz="800" strike="sngStrike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800" strike="sngStrike" spc="25" dirty="0">
                <a:solidFill>
                  <a:srgbClr val="C00000"/>
                </a:solidFill>
                <a:latin typeface="Trebuchet MS"/>
                <a:cs typeface="Trebuchet MS"/>
              </a:rPr>
              <a:t>если</a:t>
            </a:r>
            <a:r>
              <a:rPr sz="800" strike="sngStrike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800" strike="sngStrike" spc="15" dirty="0">
                <a:solidFill>
                  <a:srgbClr val="C00000"/>
                </a:solidFill>
                <a:latin typeface="Trebuchet MS"/>
                <a:cs typeface="Trebuchet MS"/>
              </a:rPr>
              <a:t>водитель</a:t>
            </a:r>
            <a:r>
              <a:rPr sz="800" strike="sngStrike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800" strike="sngStrike" spc="25" dirty="0">
                <a:solidFill>
                  <a:srgbClr val="C00000"/>
                </a:solidFill>
                <a:latin typeface="Trebuchet MS"/>
                <a:cs typeface="Trebuchet MS"/>
              </a:rPr>
              <a:t>не</a:t>
            </a:r>
            <a:r>
              <a:rPr sz="800" strike="sngStrike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800" strike="sngStrike" spc="15" dirty="0">
                <a:solidFill>
                  <a:srgbClr val="C00000"/>
                </a:solidFill>
                <a:latin typeface="Trebuchet MS"/>
                <a:cs typeface="Trebuchet MS"/>
              </a:rPr>
              <a:t>владелец</a:t>
            </a:r>
            <a:r>
              <a:rPr sz="800" strike="sngStrike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800" strike="sngStrike" spc="-25" dirty="0">
                <a:solidFill>
                  <a:srgbClr val="C00000"/>
                </a:solidFill>
                <a:latin typeface="Trebuchet MS"/>
                <a:cs typeface="Trebuchet MS"/>
              </a:rPr>
              <a:t>ТС;</a:t>
            </a:r>
            <a:endParaRPr sz="800" strike="sngStrike" dirty="0">
              <a:solidFill>
                <a:srgbClr val="C00000"/>
              </a:solidFill>
              <a:latin typeface="Trebuchet MS"/>
              <a:cs typeface="Trebuchet MS"/>
            </a:endParaRPr>
          </a:p>
          <a:p>
            <a:pPr marL="241300" marR="13335" indent="-228600">
              <a:lnSpc>
                <a:spcPct val="117200"/>
              </a:lnSpc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страховой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полис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ОСАГО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(обязательного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страхования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гражданской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ответственности)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владельца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транспортного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средства;</a:t>
            </a:r>
            <a:endParaRPr sz="800" dirty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личная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медицинская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книжка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водителя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(или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копия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заверенная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транспортной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компанией);</a:t>
            </a:r>
            <a:endParaRPr sz="800" dirty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доверенность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водителя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получения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товарно-материальных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ценностей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(товаров,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возвратной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тары).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 dirty="0">
              <a:latin typeface="Trebuchet MS"/>
              <a:cs typeface="Trebuchet MS"/>
            </a:endParaRPr>
          </a:p>
          <a:p>
            <a:pPr marL="60325">
              <a:lnSpc>
                <a:spcPct val="100000"/>
              </a:lnSpc>
            </a:pPr>
            <a:r>
              <a:rPr sz="800" b="1" spc="-7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ния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ти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-1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 dirty="0">
              <a:latin typeface="Trebuchet MS"/>
              <a:cs typeface="Trebuchet MS"/>
            </a:endParaRPr>
          </a:p>
          <a:p>
            <a:pPr marL="60325" marR="5080" indent="457200" algn="just">
              <a:lnSpc>
                <a:spcPct val="117200"/>
              </a:lnSpc>
            </a:pPr>
            <a:r>
              <a:rPr lang="ru-RU"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lang="ru-RU" sz="800" b="1" spc="2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Поставщик обязан соблюдать следующие условия:  скоропортящиеся продукты должны перевозится охлаждаемым или изотермическим транспортом, обеспечивающим необходимые температурные режимы транспортировки; не допускается перевозить готовые пищевые продукты вместе с сырьем и полуфабрикатами; при транспортировке пищевых продуктов должны соблюдаться правила товарного соседства предусмотренные №277 - ФЗ от 10.07.2017 и регулируемые  Техническими регламентами Таможенного союза, в частности ТР ТС 021/2011 "О безопасности пищевой </a:t>
            </a:r>
            <a:r>
              <a:rPr lang="ru-RU" sz="800" b="1" spc="25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продукции« </a:t>
            </a:r>
            <a:r>
              <a:rPr lang="ru-RU" sz="800" b="1" spc="15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Для поставки непродовольственных товаров, не требующих соблюдения определенного температурного режима перевозки, поставка может быть осуществлена в тентованном транспорте, после согласовани</a:t>
            </a:r>
            <a:r>
              <a:rPr lang="ru-RU" sz="800" b="1" spc="15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я с Покупателем</a:t>
            </a:r>
            <a:r>
              <a:rPr lang="ru-RU" sz="800" spc="15" dirty="0" smtClean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endParaRPr sz="800" dirty="0">
              <a:latin typeface="Trebuchet MS"/>
              <a:cs typeface="Trebuchet MS"/>
            </a:endParaRPr>
          </a:p>
          <a:p>
            <a:pPr marL="60325" marR="8890" indent="457200" algn="just">
              <a:lnSpc>
                <a:spcPct val="117200"/>
              </a:lnSpc>
            </a:pP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Все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транспортные средства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оснащены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противооткатными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упорами. </a:t>
            </a: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случаи отсутствия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нежелания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водителя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использовать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противооткатные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упоры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разгрузке/загрузке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транспортного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средства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 err="1">
                <a:solidFill>
                  <a:srgbClr val="424242"/>
                </a:solidFill>
                <a:latin typeface="Trebuchet MS"/>
                <a:cs typeface="Trebuchet MS"/>
              </a:rPr>
              <a:t>будет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отказано</a:t>
            </a:r>
            <a:r>
              <a:rPr sz="800" dirty="0" smtClean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r>
              <a:rPr lang="ru-RU" sz="80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80" dirty="0" smtClean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кузове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машины,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которой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поставляются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заказы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склад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Покупателя,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 должно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посторонних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предметов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(колес,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пустые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т.д)</a:t>
            </a:r>
            <a:endParaRPr sz="800" dirty="0">
              <a:latin typeface="Trebuchet MS"/>
              <a:cs typeface="Trebuchet MS"/>
            </a:endParaRPr>
          </a:p>
          <a:p>
            <a:pPr marL="517525" algn="just">
              <a:lnSpc>
                <a:spcPct val="100000"/>
              </a:lnSpc>
              <a:spcBef>
                <a:spcPts val="165"/>
              </a:spcBef>
            </a:pP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Пол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кузове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машины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очищен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мусора,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ровным,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без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повреждений.</a:t>
            </a:r>
            <a:endParaRPr sz="800" dirty="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1900" y="9429111"/>
            <a:ext cx="1609725" cy="5429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0" y="727075"/>
            <a:ext cx="485775" cy="926782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4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7139" y="717930"/>
            <a:ext cx="5952490" cy="45984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 algn="just">
              <a:lnSpc>
                <a:spcPct val="117200"/>
              </a:lnSpc>
              <a:spcBef>
                <a:spcPts val="100"/>
              </a:spcBef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Размер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1200х80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см.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надежно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обмотан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пленкой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захватом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поддона;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углы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защищены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 необходимости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укреплены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стяжками.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Также,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необходимости,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обеспечения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большей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устойчивости,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паллете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между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столбцами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прокладывается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картон.</a:t>
            </a:r>
            <a:endParaRPr sz="800" dirty="0">
              <a:latin typeface="Trebuchet MS"/>
              <a:cs typeface="Trebuchet MS"/>
            </a:endParaRPr>
          </a:p>
          <a:p>
            <a:pPr marL="12700" marR="7620" indent="457200" algn="just">
              <a:lnSpc>
                <a:spcPct val="117200"/>
              </a:lnSpc>
            </a:pP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Мокрые,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пыльные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или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грязные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товары,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также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паллеты,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которые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процессе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транспортировки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деформировались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требуют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дополнительной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перекладки,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принимаются.</a:t>
            </a:r>
            <a:endParaRPr sz="800" dirty="0">
              <a:latin typeface="Trebuchet MS"/>
              <a:cs typeface="Trebuchet MS"/>
            </a:endParaRPr>
          </a:p>
          <a:p>
            <a:pPr marL="469900" algn="just">
              <a:lnSpc>
                <a:spcPct val="100000"/>
              </a:lnSpc>
              <a:spcBef>
                <a:spcPts val="165"/>
              </a:spcBef>
            </a:pP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Вес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паллете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превышать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800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кг,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высота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70" dirty="0">
                <a:solidFill>
                  <a:srgbClr val="424242"/>
                </a:solidFill>
                <a:latin typeface="Trebuchet MS"/>
                <a:cs typeface="Trebuchet MS"/>
              </a:rPr>
              <a:t>–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180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вместе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паллетой.</a:t>
            </a:r>
            <a:endParaRPr sz="800" dirty="0">
              <a:latin typeface="Trebuchet MS"/>
              <a:cs typeface="Trebuchet MS"/>
            </a:endParaRPr>
          </a:p>
          <a:p>
            <a:pPr marL="12700" marR="13970" indent="457200">
              <a:lnSpc>
                <a:spcPct val="117200"/>
              </a:lnSpc>
            </a:pP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выходить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края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паллеты.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При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невозможности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соблюдения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данного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условия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(только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из-за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физических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характеристик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товара)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необходимо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согласовать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отделом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снабжения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каждый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такой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случай.</a:t>
            </a:r>
            <a:endParaRPr sz="800" dirty="0">
              <a:latin typeface="Trebuchet MS"/>
              <a:cs typeface="Trebuchet MS"/>
            </a:endParaRPr>
          </a:p>
          <a:p>
            <a:pPr marL="12700" marR="9525" indent="457200">
              <a:lnSpc>
                <a:spcPct val="117200"/>
              </a:lnSpc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доставке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обязан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подготовить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сдачи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Покупателю,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зависимости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потока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товародвижения.</a:t>
            </a:r>
            <a:endParaRPr sz="800" dirty="0">
              <a:latin typeface="Trebuchet MS"/>
              <a:cs typeface="Trebuchet MS"/>
            </a:endParaRPr>
          </a:p>
          <a:p>
            <a:pPr marL="12700" marR="13970" indent="457200">
              <a:lnSpc>
                <a:spcPct val="117200"/>
              </a:lnSpc>
            </a:pP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Стокового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размещаться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строго на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паллете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согласно следующим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правилам:</a:t>
            </a:r>
            <a:endParaRPr sz="800" dirty="0">
              <a:latin typeface="Trebuchet MS"/>
              <a:cs typeface="Trebuchet MS"/>
            </a:endParaRPr>
          </a:p>
          <a:p>
            <a:pPr marL="2794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78765" algn="l"/>
                <a:tab pos="279400" algn="l"/>
              </a:tabLst>
            </a:pP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лл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70" dirty="0">
                <a:solidFill>
                  <a:srgbClr val="424242"/>
                </a:solidFill>
                <a:latin typeface="Trebuchet MS"/>
                <a:cs typeface="Trebuchet MS"/>
              </a:rPr>
              <a:t>=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ти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70" dirty="0">
                <a:solidFill>
                  <a:srgbClr val="424242"/>
                </a:solidFill>
                <a:latin typeface="Trebuchet MS"/>
                <a:cs typeface="Trebuchet MS"/>
              </a:rPr>
              <a:t>=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ти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800" dirty="0">
              <a:latin typeface="Trebuchet MS"/>
              <a:cs typeface="Trebuchet MS"/>
            </a:endParaRPr>
          </a:p>
          <a:p>
            <a:pPr marL="2794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78765" algn="l"/>
                <a:tab pos="27940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лежать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послойно;</a:t>
            </a:r>
            <a:endParaRPr sz="800" dirty="0">
              <a:latin typeface="Trebuchet MS"/>
              <a:cs typeface="Trebuchet MS"/>
            </a:endParaRPr>
          </a:p>
          <a:p>
            <a:pPr marL="2794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78765" algn="l"/>
                <a:tab pos="27940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каждом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слое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одинаковое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упаковок;</a:t>
            </a:r>
            <a:endParaRPr sz="800" dirty="0">
              <a:latin typeface="Trebuchet MS"/>
              <a:cs typeface="Trebuchet MS"/>
            </a:endParaRPr>
          </a:p>
          <a:p>
            <a:pPr marL="279400" marR="12065" indent="-228600" algn="just">
              <a:lnSpc>
                <a:spcPct val="117200"/>
              </a:lnSpc>
              <a:buFont typeface="Microsoft Sans Serif"/>
              <a:buChar char="●"/>
              <a:tabLst>
                <a:tab pos="27940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разрешена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комплектация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сэндвич-паллетами,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этом более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тяжелые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товары размещаются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нижнем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слое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соблюдения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сохранности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транспортировке;</a:t>
            </a:r>
            <a:endParaRPr sz="800" dirty="0">
              <a:latin typeface="Trebuchet MS"/>
              <a:cs typeface="Trebuchet MS"/>
            </a:endParaRPr>
          </a:p>
          <a:p>
            <a:pPr marL="279400" marR="5080" indent="-228600" algn="just">
              <a:lnSpc>
                <a:spcPct val="117200"/>
              </a:lnSpc>
              <a:buFont typeface="Microsoft Sans Serif"/>
              <a:buChar char="●"/>
              <a:tabLst>
                <a:tab pos="2794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стокового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паллете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(паллетизация)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должно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постоянным.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изменения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паллетизации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вложения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транспортную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единицу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(РСВ)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какого-либо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стокового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артикула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необходимо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своевременно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внести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изменения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карточку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через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отдел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закупок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Покупателя;</a:t>
            </a:r>
            <a:endParaRPr sz="800" dirty="0">
              <a:latin typeface="Trebuchet MS"/>
              <a:cs typeface="Trebuchet MS"/>
            </a:endParaRPr>
          </a:p>
          <a:p>
            <a:pPr marL="279400" marR="5080" indent="-228600" algn="just">
              <a:lnSpc>
                <a:spcPct val="117200"/>
              </a:lnSpc>
              <a:buFont typeface="Microsoft Sans Serif"/>
              <a:buChar char="●"/>
              <a:tabLst>
                <a:tab pos="27940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Формирование ДАБЛ-монопаллет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допускается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получении подтверждения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распределительного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центра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Покупателя,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куда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</a:t>
            </a:r>
            <a:r>
              <a:rPr sz="800" spc="30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осуществляет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отгрузки.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Часть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РЦ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имеют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ограничения.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Без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получения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подтверждения</a:t>
            </a:r>
            <a:r>
              <a:rPr sz="800" spc="1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будут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приняты.</a:t>
            </a:r>
            <a:endParaRPr sz="800" dirty="0">
              <a:latin typeface="Trebuchet MS"/>
              <a:cs typeface="Trebuchet MS"/>
            </a:endParaRPr>
          </a:p>
          <a:p>
            <a:pPr marL="279400" marR="5080" indent="44450" algn="just">
              <a:lnSpc>
                <a:spcPct val="117200"/>
              </a:lnSpc>
            </a:pPr>
            <a:r>
              <a:rPr sz="800" b="1" spc="4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При </a:t>
            </a:r>
            <a:r>
              <a:rPr sz="800" b="1" spc="2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транзитной схеме </a:t>
            </a:r>
            <a:r>
              <a:rPr sz="800" b="1" spc="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поставок,</a:t>
            </a:r>
            <a:r>
              <a:rPr sz="800" b="1" spc="1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допускается </a:t>
            </a:r>
            <a:r>
              <a:rPr sz="800" b="1" spc="2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размещение </a:t>
            </a:r>
            <a:r>
              <a:rPr sz="800" b="1" spc="1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разных </a:t>
            </a:r>
            <a:r>
              <a:rPr sz="800" b="1" spc="2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наименований </a:t>
            </a:r>
            <a:r>
              <a:rPr sz="800" b="1" spc="3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товаров </a:t>
            </a:r>
            <a:r>
              <a:rPr sz="800" b="1" spc="2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на одном </a:t>
            </a:r>
            <a:r>
              <a:rPr sz="800" b="1" spc="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поддоне, </a:t>
            </a:r>
            <a:r>
              <a:rPr sz="800" b="1" spc="1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800" b="1" spc="2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товары </a:t>
            </a:r>
            <a:r>
              <a:rPr sz="800" b="1" spc="2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должны располагаться </a:t>
            </a:r>
            <a:r>
              <a:rPr sz="800" b="1" spc="1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столбцами, </a:t>
            </a:r>
            <a:r>
              <a:rPr sz="800" b="1" spc="3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но </a:t>
            </a:r>
            <a:r>
              <a:rPr sz="800" b="1" spc="2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не </a:t>
            </a:r>
            <a:r>
              <a:rPr sz="800" b="1" spc="3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более </a:t>
            </a:r>
            <a:r>
              <a:rPr sz="800" b="1" spc="6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6 </a:t>
            </a:r>
            <a:r>
              <a:rPr sz="800" b="1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(шести) </a:t>
            </a:r>
            <a:r>
              <a:rPr sz="800" b="1" spc="2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артикулов </a:t>
            </a:r>
            <a:r>
              <a:rPr sz="800" b="1" spc="2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на </a:t>
            </a:r>
            <a:r>
              <a:rPr sz="800" b="1" spc="25" dirty="0" err="1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одном</a:t>
            </a:r>
            <a:r>
              <a:rPr sz="800" b="1" spc="25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ru-RU" sz="800" b="1" spc="5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паллете</a:t>
            </a:r>
            <a:r>
              <a:rPr sz="800" spc="5" dirty="0" smtClean="0">
                <a:solidFill>
                  <a:srgbClr val="424242"/>
                </a:solidFill>
                <a:latin typeface="Trebuchet MS"/>
                <a:cs typeface="Trebuchet MS"/>
              </a:rPr>
              <a:t>,</a:t>
            </a:r>
            <a:r>
              <a:rPr lang="ru-RU" sz="800" spc="5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lang="ru-RU" sz="800" b="1" spc="5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в отдельных случаях, после согласования с клиентом, количество артикулов на паллете может быть изменено</a:t>
            </a:r>
            <a:r>
              <a:rPr lang="ru-RU" sz="800" spc="5" dirty="0" smtClean="0">
                <a:solidFill>
                  <a:srgbClr val="424242"/>
                </a:solidFill>
                <a:latin typeface="Trebuchet MS"/>
                <a:cs typeface="Trebuchet MS"/>
              </a:rPr>
              <a:t>, </a:t>
            </a:r>
            <a:r>
              <a:rPr sz="800" spc="5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все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артикула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надежно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зафиксированы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отделены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друг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друга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картоном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гофрированной бумагой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быстрой</a:t>
            </a:r>
            <a:r>
              <a:rPr sz="800" spc="30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идентификации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артикулов. </a:t>
            </a:r>
            <a:r>
              <a:rPr sz="800" spc="-20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Так</a:t>
            </a:r>
            <a:r>
              <a:rPr sz="800" spc="40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же</a:t>
            </a:r>
            <a:r>
              <a:rPr sz="800" spc="4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возможна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комплектация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сендвич паллетами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каждый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слой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отдельном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поддоне,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этом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наиболее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тяжелые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находиться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нижних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рядах.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все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транспортные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упаковки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скомплектованы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паспортом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 err="1">
                <a:solidFill>
                  <a:srgbClr val="424242"/>
                </a:solidFill>
                <a:latin typeface="Trebuchet MS"/>
                <a:cs typeface="Trebuchet MS"/>
              </a:rPr>
              <a:t>наружу</a:t>
            </a:r>
            <a:r>
              <a:rPr sz="800" spc="10" dirty="0" smtClean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900" dirty="0">
              <a:latin typeface="Trebuchet MS"/>
              <a:cs typeface="Trebuchet MS"/>
            </a:endParaRPr>
          </a:p>
          <a:p>
            <a:pPr marL="1485265">
              <a:lnSpc>
                <a:spcPct val="100000"/>
              </a:lnSpc>
              <a:spcBef>
                <a:spcPts val="605"/>
              </a:spcBef>
            </a:pPr>
            <a:r>
              <a:rPr sz="1100" b="1" spc="30" dirty="0">
                <a:solidFill>
                  <a:srgbClr val="424242"/>
                </a:solidFill>
                <a:latin typeface="Trebuchet MS"/>
                <a:cs typeface="Trebuchet MS"/>
              </a:rPr>
              <a:t>Пример</a:t>
            </a:r>
            <a:r>
              <a:rPr sz="1100" b="1" spc="-7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1100" b="1" spc="5" dirty="0">
                <a:solidFill>
                  <a:srgbClr val="424242"/>
                </a:solidFill>
                <a:latin typeface="Trebuchet MS"/>
                <a:cs typeface="Trebuchet MS"/>
              </a:rPr>
              <a:t>схем</a:t>
            </a:r>
            <a:r>
              <a:rPr sz="1100" b="1" spc="-7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1100" b="1" spc="10" dirty="0">
                <a:solidFill>
                  <a:srgbClr val="424242"/>
                </a:solidFill>
                <a:latin typeface="Trebuchet MS"/>
                <a:cs typeface="Trebuchet MS"/>
              </a:rPr>
              <a:t>комплектации</a:t>
            </a:r>
            <a:r>
              <a:rPr sz="1100" b="1" spc="-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1100" b="1" spc="25" dirty="0">
                <a:solidFill>
                  <a:srgbClr val="424242"/>
                </a:solidFill>
                <a:latin typeface="Trebuchet MS"/>
                <a:cs typeface="Trebuchet MS"/>
              </a:rPr>
              <a:t>товаров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47139" y="7585455"/>
            <a:ext cx="5685790" cy="20545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17200"/>
              </a:lnSpc>
              <a:spcBef>
                <a:spcPts val="100"/>
              </a:spcBef>
            </a:pP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случае поставки одного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заказа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несколькими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грузовиками,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транспортные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единицы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РЦ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согласно времени </a:t>
            </a:r>
            <a:r>
              <a:rPr sz="800" spc="20" dirty="0" err="1">
                <a:solidFill>
                  <a:srgbClr val="424242"/>
                </a:solidFill>
                <a:latin typeface="Trebuchet MS"/>
                <a:cs typeface="Trebuchet MS"/>
              </a:rPr>
              <a:t>авизации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заказа</a:t>
            </a:r>
            <a:r>
              <a:rPr sz="800" spc="-10" dirty="0" smtClean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r>
              <a:rPr lang="ru-RU" sz="800" spc="-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lang="ru-RU" sz="800" b="1" spc="-10" dirty="0" err="1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Авизация</a:t>
            </a:r>
            <a:r>
              <a:rPr lang="ru-RU" sz="800" b="1" spc="-1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такого рода заказов должна быть последовательная по времени в рамках одного дня</a:t>
            </a:r>
            <a:r>
              <a:rPr lang="en-US" sz="800" b="1" spc="-1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ru-RU" sz="800" b="1" spc="-1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и совпадать с фактическим прибытием грузовиков на РЦ Покупателя.</a:t>
            </a:r>
            <a:r>
              <a:rPr sz="800" b="1" spc="-1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Заказы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внутри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транспортной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единицы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располагаться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отдельно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друг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друга.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большим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объемом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загружается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последним,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выгружается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первым.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 dirty="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</a:pPr>
            <a:r>
              <a:rPr sz="800" b="1" spc="-7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ния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-10" dirty="0">
                <a:solidFill>
                  <a:srgbClr val="424242"/>
                </a:solidFill>
                <a:latin typeface="Trebuchet MS"/>
                <a:cs typeface="Trebuchet MS"/>
              </a:rPr>
              <a:t>лл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ы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 dirty="0">
              <a:latin typeface="Trebuchet MS"/>
              <a:cs typeface="Trebuchet MS"/>
            </a:endParaRPr>
          </a:p>
          <a:p>
            <a:pPr marL="12700" marR="5080">
              <a:lnSpc>
                <a:spcPct val="117200"/>
              </a:lnSpc>
              <a:spcBef>
                <a:spcPts val="5"/>
              </a:spcBef>
              <a:tabLst>
                <a:tab pos="280035" algn="l"/>
              </a:tabLst>
            </a:pP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На	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каждую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паллету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под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фильмажную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пленку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должна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вставлена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паллетная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этикетка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формата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А4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с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указанием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следующей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информации:</a:t>
            </a:r>
            <a:endParaRPr sz="800" dirty="0">
              <a:latin typeface="Trebuchet MS"/>
              <a:cs typeface="Trebuchet MS"/>
            </a:endParaRPr>
          </a:p>
          <a:p>
            <a:pPr marL="2794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78765" algn="l"/>
                <a:tab pos="279400" algn="l"/>
              </a:tabLst>
            </a:pP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800" dirty="0">
              <a:latin typeface="Trebuchet MS"/>
              <a:cs typeface="Trebuchet MS"/>
            </a:endParaRPr>
          </a:p>
          <a:p>
            <a:pPr marL="2794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78765" algn="l"/>
                <a:tab pos="279400" algn="l"/>
              </a:tabLst>
            </a:pPr>
            <a:r>
              <a:rPr sz="800" spc="-7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90" dirty="0">
                <a:solidFill>
                  <a:srgbClr val="424242"/>
                </a:solidFill>
                <a:latin typeface="Trebuchet MS"/>
                <a:cs typeface="Trebuchet MS"/>
              </a:rPr>
              <a:t>(</a:t>
            </a:r>
            <a:r>
              <a:rPr sz="800" spc="6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/</a:t>
            </a:r>
            <a:r>
              <a:rPr sz="800" spc="-7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/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ос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-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-75" dirty="0">
                <a:solidFill>
                  <a:srgbClr val="424242"/>
                </a:solidFill>
                <a:latin typeface="Trebuchet MS"/>
                <a:cs typeface="Trebuchet MS"/>
              </a:rPr>
              <a:t>)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800" dirty="0">
              <a:latin typeface="Trebuchet MS"/>
              <a:cs typeface="Trebuchet MS"/>
            </a:endParaRPr>
          </a:p>
          <a:p>
            <a:pPr marL="2794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78765" algn="l"/>
                <a:tab pos="279400" algn="l"/>
              </a:tabLst>
            </a:pP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щ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800" dirty="0">
              <a:latin typeface="Trebuchet MS"/>
              <a:cs typeface="Trebuchet MS"/>
            </a:endParaRPr>
          </a:p>
          <a:p>
            <a:pPr marL="2794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78765" algn="l"/>
                <a:tab pos="279400" algn="l"/>
              </a:tabLst>
            </a:pP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ни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щ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80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9827" y="5499100"/>
            <a:ext cx="5175781" cy="189576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81900" y="9429111"/>
            <a:ext cx="1609725" cy="54292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40" y="727075"/>
            <a:ext cx="485775" cy="9267824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5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7138" y="717930"/>
            <a:ext cx="6042661" cy="8904361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79400" indent="-228600">
              <a:lnSpc>
                <a:spcPct val="100000"/>
              </a:lnSpc>
              <a:spcBef>
                <a:spcPts val="265"/>
              </a:spcBef>
              <a:buFont typeface="Microsoft Sans Serif"/>
              <a:buChar char="●"/>
              <a:tabLst>
                <a:tab pos="278765" algn="l"/>
                <a:tab pos="27940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Порядковый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номер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паллеты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общее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кол-во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(например: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1/23,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2/23…23/23);</a:t>
            </a:r>
            <a:endParaRPr sz="800" dirty="0">
              <a:latin typeface="Trebuchet MS"/>
              <a:cs typeface="Trebuchet MS"/>
            </a:endParaRPr>
          </a:p>
          <a:p>
            <a:pPr marL="279400" indent="-228600">
              <a:lnSpc>
                <a:spcPct val="100000"/>
              </a:lnSpc>
              <a:spcBef>
                <a:spcPts val="165"/>
              </a:spcBef>
              <a:buFont typeface="Microsoft Sans Serif"/>
              <a:buChar char="●"/>
              <a:tabLst>
                <a:tab pos="278765" algn="l"/>
                <a:tab pos="279400" algn="l"/>
              </a:tabLst>
            </a:pPr>
            <a:r>
              <a:rPr sz="800" spc="75" dirty="0">
                <a:solidFill>
                  <a:srgbClr val="424242"/>
                </a:solidFill>
                <a:latin typeface="Trebuchet MS"/>
                <a:cs typeface="Trebuchet MS"/>
              </a:rPr>
              <a:t>SSCC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код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схеме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кросс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-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докинг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Паллетная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этикетка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может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содержать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только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один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номер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заказа,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соответствующий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заказу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паллете.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-7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ния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уп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-1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-1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 dirty="0">
              <a:latin typeface="Trebuchet MS"/>
              <a:cs typeface="Trebuchet MS"/>
            </a:endParaRPr>
          </a:p>
          <a:p>
            <a:pPr marL="38100">
              <a:lnSpc>
                <a:spcPct val="100000"/>
              </a:lnSpc>
            </a:pP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одном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коробе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допускается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наличие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нескольких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кодов/артикулов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товаров.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короб 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70" dirty="0">
                <a:solidFill>
                  <a:srgbClr val="424242"/>
                </a:solidFill>
                <a:latin typeface="Trebuchet MS"/>
                <a:cs typeface="Trebuchet MS"/>
              </a:rPr>
              <a:t>=</a:t>
            </a:r>
            <a:r>
              <a:rPr sz="800" spc="170" dirty="0">
                <a:solidFill>
                  <a:srgbClr val="424242"/>
                </a:solidFill>
                <a:latin typeface="Trebuchet MS"/>
                <a:cs typeface="Trebuchet MS"/>
              </a:rPr>
              <a:t>  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артикул</a:t>
            </a:r>
            <a:r>
              <a:rPr lang="ru-RU" sz="800" spc="20" dirty="0" smtClean="0">
                <a:solidFill>
                  <a:srgbClr val="424242"/>
                </a:solidFill>
                <a:latin typeface="Trebuchet MS"/>
                <a:cs typeface="Trebuchet MS"/>
              </a:rPr>
              <a:t> = </a:t>
            </a:r>
            <a:r>
              <a:rPr lang="ru-RU" sz="800" spc="2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1 срок годности</a:t>
            </a:r>
            <a:endParaRPr sz="800" dirty="0">
              <a:solidFill>
                <a:schemeClr val="accent6">
                  <a:lumMod val="75000"/>
                </a:schemeClr>
              </a:solidFill>
              <a:latin typeface="Trebuchet MS"/>
              <a:cs typeface="Trebuchet MS"/>
            </a:endParaRPr>
          </a:p>
          <a:p>
            <a:pPr marL="12700" marR="8890">
              <a:lnSpc>
                <a:spcPct val="117200"/>
              </a:lnSpc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Каждый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короб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иметь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маркировку,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которая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будет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соответствовать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требованиям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законодательства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РФ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маркировке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транспортную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единицу,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данные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содержащегося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коробе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(PCB).</a:t>
            </a:r>
            <a:endParaRPr sz="800" dirty="0">
              <a:latin typeface="Trebuchet MS"/>
              <a:cs typeface="Trebuchet MS"/>
            </a:endParaRPr>
          </a:p>
          <a:p>
            <a:pPr marL="12700" marR="3261360">
              <a:lnSpc>
                <a:spcPct val="117200"/>
              </a:lnSpc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Недопустимо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поставлять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короба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разными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PCB.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Неполные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короба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принимаются.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Короба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одного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продукта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одинакового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размера.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Если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заказан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весу,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вес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коробе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кратен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кг.</a:t>
            </a:r>
            <a:endParaRPr sz="800" dirty="0">
              <a:latin typeface="Trebuchet MS"/>
              <a:cs typeface="Trebuchet MS"/>
            </a:endParaRPr>
          </a:p>
          <a:p>
            <a:pPr marL="12700" marR="8255">
              <a:lnSpc>
                <a:spcPct val="1172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Поставку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нестандартных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предпочтительно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осуществлять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коробах.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Упаковка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должна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адаптирована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продукту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предварительно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согласована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 err="1">
                <a:solidFill>
                  <a:srgbClr val="424242"/>
                </a:solidFill>
                <a:latin typeface="Trebuchet MS"/>
                <a:cs typeface="Trebuchet MS"/>
              </a:rPr>
              <a:t>Покупателем</a:t>
            </a:r>
            <a:r>
              <a:rPr sz="800" spc="10" dirty="0" smtClean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endParaRPr lang="ru-RU" sz="800" spc="10" dirty="0" smtClean="0">
              <a:solidFill>
                <a:srgbClr val="424242"/>
              </a:solidFill>
              <a:latin typeface="Trebuchet MS"/>
              <a:cs typeface="Trebuchet MS"/>
            </a:endParaRPr>
          </a:p>
          <a:p>
            <a:pPr marL="12700" marR="8255">
              <a:lnSpc>
                <a:spcPct val="117200"/>
              </a:lnSpc>
            </a:pPr>
            <a:r>
              <a:rPr lang="ru-RU" sz="800" b="1" spc="1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Штрих-код на коробе  весового товара должен содержать в себе информацию о весе продукции. Правила формирования штрих-кодов на данные товары аналогичны требованиям к товару с ветеринарными признаками и находятся по ссылке </a:t>
            </a:r>
            <a:r>
              <a:rPr lang="en-US" sz="800" b="1" spc="10" dirty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  <a:hlinkClick r:id="rId2"/>
              </a:rPr>
              <a:t>https://auchan-supply.ru/information/merkuriy</a:t>
            </a:r>
            <a:r>
              <a:rPr lang="en-US" sz="800" b="1" spc="1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  <a:hlinkClick r:id="rId2"/>
              </a:rPr>
              <a:t>/</a:t>
            </a:r>
            <a:r>
              <a:rPr lang="ru-RU" sz="800" b="1" spc="1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 </a:t>
            </a:r>
            <a:endParaRPr sz="800" b="1" dirty="0">
              <a:solidFill>
                <a:schemeClr val="accent6">
                  <a:lumMod val="75000"/>
                </a:schemeClr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Поставка</a:t>
            </a:r>
            <a:r>
              <a:rPr sz="800" b="1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нескольких</a:t>
            </a:r>
            <a:r>
              <a:rPr sz="800" b="1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заказов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 dirty="0">
              <a:latin typeface="Trebuchet MS"/>
              <a:cs typeface="Trebuchet MS"/>
            </a:endParaRPr>
          </a:p>
          <a:p>
            <a:pPr marL="12700" marR="5080">
              <a:lnSpc>
                <a:spcPct val="117200"/>
              </a:lnSpc>
              <a:spcBef>
                <a:spcPts val="5"/>
              </a:spcBef>
            </a:pP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Возможна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одновременная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поставка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нескольких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заказов,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этом</a:t>
            </a:r>
            <a:r>
              <a:rPr sz="800" spc="1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паллеты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разных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заказов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смешиваются,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расставляются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транспортной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единице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последовательно.</a:t>
            </a:r>
            <a:endParaRPr sz="800" dirty="0">
              <a:latin typeface="Trebuchet MS"/>
              <a:cs typeface="Trebuchet MS"/>
            </a:endParaRPr>
          </a:p>
          <a:p>
            <a:pPr marL="12700" marR="6985">
              <a:lnSpc>
                <a:spcPct val="117200"/>
              </a:lnSpc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Артикулы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расположены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последовательно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1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паллетах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порядке,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указанном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заказе,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70" dirty="0">
                <a:solidFill>
                  <a:srgbClr val="424242"/>
                </a:solidFill>
                <a:latin typeface="Trebuchet MS"/>
                <a:cs typeface="Trebuchet MS"/>
              </a:rPr>
              <a:t>т.е.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первый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артикул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первой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паллете,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последний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артикул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-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последней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паллете.</a:t>
            </a:r>
            <a:endParaRPr sz="800" dirty="0">
              <a:latin typeface="Trebuchet MS"/>
              <a:cs typeface="Trebuchet MS"/>
            </a:endParaRPr>
          </a:p>
          <a:p>
            <a:pPr marL="12700" marR="5080">
              <a:lnSpc>
                <a:spcPct val="117200"/>
              </a:lnSpc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Необходимо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сгруппировать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короба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одним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артикулом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одной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той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же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паллете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одним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тем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же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сроком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годности.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Принцип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загрузки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паллет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3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товаром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транспорт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 dirty="0">
              <a:latin typeface="Trebuchet MS"/>
              <a:cs typeface="Trebuchet MS"/>
            </a:endParaRPr>
          </a:p>
          <a:p>
            <a:pPr marL="12700" marR="9525">
              <a:lnSpc>
                <a:spcPct val="117200"/>
              </a:lnSpc>
              <a:spcBef>
                <a:spcPts val="5"/>
              </a:spcBef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Выгрузка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1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1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распределительных</a:t>
            </a:r>
            <a:r>
              <a:rPr sz="800" spc="1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центрах</a:t>
            </a:r>
            <a:r>
              <a:rPr sz="800" spc="1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</a:t>
            </a:r>
            <a:r>
              <a:rPr sz="800" spc="1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возможна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только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продольной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схеме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загрузки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тройками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(укладывание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происходит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параллельно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кузову,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" dirty="0" err="1">
                <a:solidFill>
                  <a:srgbClr val="424242"/>
                </a:solidFill>
                <a:latin typeface="Trebuchet MS"/>
                <a:cs typeface="Trebuchet MS"/>
              </a:rPr>
              <a:t>длину</a:t>
            </a:r>
            <a:r>
              <a:rPr sz="800" spc="-20" dirty="0" smtClean="0">
                <a:solidFill>
                  <a:srgbClr val="424242"/>
                </a:solidFill>
                <a:latin typeface="Trebuchet MS"/>
                <a:cs typeface="Trebuchet MS"/>
              </a:rPr>
              <a:t>).</a:t>
            </a:r>
            <a:r>
              <a:rPr lang="ru-RU" sz="800" spc="-2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lang="ru-RU" sz="800" b="1" spc="-2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Иная загрузка не допускается.</a:t>
            </a:r>
            <a:endParaRPr sz="800" b="1" dirty="0">
              <a:solidFill>
                <a:schemeClr val="accent6">
                  <a:lumMod val="75000"/>
                </a:schemeClr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</a:t>
            </a:r>
            <a:r>
              <a:rPr sz="800" b="1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качеству</a:t>
            </a:r>
            <a:r>
              <a:rPr sz="800" b="1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поставляемых</a:t>
            </a:r>
            <a:r>
              <a:rPr sz="800" b="1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паллет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 dirty="0">
              <a:latin typeface="Trebuchet MS"/>
              <a:cs typeface="Trebuchet MS"/>
            </a:endParaRPr>
          </a:p>
          <a:p>
            <a:pPr marL="12700" marR="6350">
              <a:lnSpc>
                <a:spcPct val="117200"/>
              </a:lnSpc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поставке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размещён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одном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из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трёх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типов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паллет,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которые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соответствовать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следующим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требованиям:</a:t>
            </a:r>
            <a:endParaRPr sz="800" dirty="0">
              <a:latin typeface="Trebuchet MS"/>
              <a:cs typeface="Trebuchet MS"/>
            </a:endParaRPr>
          </a:p>
          <a:p>
            <a:pPr marL="279400" indent="-228600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278765" algn="l"/>
                <a:tab pos="2794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Европоддон</a:t>
            </a:r>
            <a:r>
              <a:rPr sz="800" spc="16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1200*800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клеймом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PO*;</a:t>
            </a:r>
            <a:endParaRPr sz="800" dirty="0">
              <a:latin typeface="Trebuchet MS"/>
              <a:cs typeface="Trebuchet MS"/>
            </a:endParaRPr>
          </a:p>
          <a:p>
            <a:pPr marL="279400" indent="-228600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278765" algn="l"/>
                <a:tab pos="2794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Европоддон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1200*800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без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клейма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(ГОСТ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33757-2016);</a:t>
            </a:r>
            <a:endParaRPr sz="800" dirty="0">
              <a:latin typeface="Trebuchet MS"/>
              <a:cs typeface="Trebuchet MS"/>
            </a:endParaRPr>
          </a:p>
          <a:p>
            <a:pPr marL="279400" indent="-228600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278765" algn="l"/>
                <a:tab pos="2794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Европоддон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1200*800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Р2*;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424242"/>
              </a:buClr>
              <a:buFont typeface="Trebuchet MS"/>
              <a:buAutoNum type="arabicPeriod"/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Поставка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одноразовых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ломаных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паллетах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запрещена.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Одноразовым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считается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паллет,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соответствующий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характеристикам,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прописанным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ГОСТ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33757-2016:</a:t>
            </a:r>
            <a:endParaRPr sz="800" dirty="0">
              <a:latin typeface="Trebuchet MS"/>
              <a:cs typeface="Trebuchet MS"/>
            </a:endParaRPr>
          </a:p>
          <a:p>
            <a:pPr marL="3746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374015" algn="l"/>
                <a:tab pos="37465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доски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настила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толщиной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менее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20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мм;</a:t>
            </a:r>
            <a:endParaRPr sz="800" dirty="0">
              <a:latin typeface="Trebuchet MS"/>
              <a:cs typeface="Trebuchet MS"/>
            </a:endParaRPr>
          </a:p>
          <a:p>
            <a:pPr marL="3746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374015" algn="l"/>
                <a:tab pos="3746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расстояние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между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досками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настила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более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50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мм;</a:t>
            </a:r>
            <a:endParaRPr sz="800" dirty="0">
              <a:latin typeface="Trebuchet MS"/>
              <a:cs typeface="Trebuchet MS"/>
            </a:endParaRPr>
          </a:p>
          <a:p>
            <a:pPr marL="3746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374015" algn="l"/>
                <a:tab pos="3746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шашки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размером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менее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100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100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х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78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мм.</a:t>
            </a:r>
            <a:endParaRPr sz="800" dirty="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buClr>
                <a:srgbClr val="424242"/>
              </a:buClr>
              <a:buFont typeface="Microsoft Sans Serif"/>
              <a:buChar char="●"/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Ломаным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считается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паллет,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если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него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присутствует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один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более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из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нижеперечисленных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дефектов:</a:t>
            </a:r>
            <a:endParaRPr sz="800" dirty="0">
              <a:latin typeface="Trebuchet MS"/>
              <a:cs typeface="Trebuchet MS"/>
            </a:endParaRPr>
          </a:p>
          <a:p>
            <a:pPr marL="400050" lvl="1" indent="-254635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00050" algn="l"/>
                <a:tab pos="400685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отсутствие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любого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элемента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паллета;</a:t>
            </a:r>
            <a:endParaRPr sz="800" dirty="0">
              <a:latin typeface="Trebuchet MS"/>
              <a:cs typeface="Trebuchet MS"/>
            </a:endParaRPr>
          </a:p>
          <a:p>
            <a:pPr marL="3746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374015" algn="l"/>
                <a:tab pos="37465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сколы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трещины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досках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шашках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более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50%;</a:t>
            </a:r>
            <a:endParaRPr sz="800" dirty="0">
              <a:latin typeface="Trebuchet MS"/>
              <a:cs typeface="Trebuchet MS"/>
            </a:endParaRPr>
          </a:p>
          <a:p>
            <a:pPr marL="3746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374015" algn="l"/>
                <a:tab pos="37465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сколы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досках,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обнажающие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более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гвоздей;</a:t>
            </a:r>
            <a:endParaRPr sz="800" dirty="0">
              <a:latin typeface="Trebuchet MS"/>
              <a:cs typeface="Trebuchet MS"/>
            </a:endParaRPr>
          </a:p>
          <a:p>
            <a:pPr marL="3746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374015" algn="l"/>
                <a:tab pos="37465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сломанная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поперек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диагонали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доска;</a:t>
            </a:r>
            <a:endParaRPr sz="800" dirty="0">
              <a:latin typeface="Trebuchet MS"/>
              <a:cs typeface="Trebuchet MS"/>
            </a:endParaRPr>
          </a:p>
          <a:p>
            <a:pPr marL="3746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374015" algn="l"/>
                <a:tab pos="37465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более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двух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сколов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досках,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обнажающих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одному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гвоздю;</a:t>
            </a:r>
            <a:endParaRPr sz="800" dirty="0">
              <a:latin typeface="Trebuchet MS"/>
              <a:cs typeface="Trebuchet MS"/>
            </a:endParaRPr>
          </a:p>
          <a:p>
            <a:pPr marL="3746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374015" algn="l"/>
                <a:tab pos="37465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сквозные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трещины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шашках;</a:t>
            </a:r>
            <a:endParaRPr sz="800" dirty="0">
              <a:latin typeface="Trebuchet MS"/>
              <a:cs typeface="Trebuchet MS"/>
            </a:endParaRPr>
          </a:p>
          <a:p>
            <a:pPr marL="3746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374015" algn="l"/>
                <a:tab pos="374650" algn="l"/>
              </a:tabLst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ш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ш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х</a:t>
            </a:r>
            <a:r>
              <a:rPr sz="800" spc="-125" dirty="0">
                <a:solidFill>
                  <a:srgbClr val="424242"/>
                </a:solidFill>
                <a:latin typeface="Trebuchet MS"/>
                <a:cs typeface="Trebuchet MS"/>
              </a:rPr>
              <a:t>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об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ж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ющ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бо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зд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я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внешнему</a:t>
            </a:r>
            <a:r>
              <a:rPr sz="800" b="1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виду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водителей-экспедиторов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 dirty="0">
              <a:latin typeface="Trebuchet MS"/>
              <a:cs typeface="Trebuchet MS"/>
            </a:endParaRPr>
          </a:p>
          <a:p>
            <a:pPr marL="12700" marR="11430">
              <a:lnSpc>
                <a:spcPct val="101600"/>
              </a:lnSpc>
            </a:pP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целях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соблюдения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техники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безопасности,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распределительном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центре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действуют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следующие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правила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отношении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внешнего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вида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водителей-экспедиторов:</a:t>
            </a:r>
            <a:endParaRPr sz="800" dirty="0">
              <a:latin typeface="Trebuchet MS"/>
              <a:cs typeface="Trebuchet MS"/>
            </a:endParaRPr>
          </a:p>
          <a:p>
            <a:pPr marL="279400" marR="7620" indent="-266700">
              <a:lnSpc>
                <a:spcPct val="101600"/>
              </a:lnSpc>
              <a:buAutoNum type="arabicPeriod"/>
              <a:tabLst>
                <a:tab pos="278765" algn="l"/>
                <a:tab pos="279400" algn="l"/>
              </a:tabLst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входе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территорию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склада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водитель-экспедитор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обязан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надевать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защитную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обувь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жилет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номером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ворот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разгрузки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снимать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их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течение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всего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 err="1">
                <a:solidFill>
                  <a:srgbClr val="424242"/>
                </a:solidFill>
                <a:latin typeface="Trebuchet MS"/>
                <a:cs typeface="Trebuchet MS"/>
              </a:rPr>
              <a:t>процесса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выгрузки</a:t>
            </a:r>
            <a:r>
              <a:rPr lang="ru-RU" sz="800" spc="10" dirty="0" smtClean="0">
                <a:solidFill>
                  <a:srgbClr val="424242"/>
                </a:solidFill>
                <a:latin typeface="Trebuchet MS"/>
                <a:cs typeface="Trebuchet MS"/>
              </a:rPr>
              <a:t> и </a:t>
            </a:r>
            <a:r>
              <a:rPr lang="ru-RU" sz="800" spc="1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приемки</a:t>
            </a:r>
            <a:r>
              <a:rPr sz="800" spc="-4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800" spc="10" dirty="0" err="1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товаров</a:t>
            </a:r>
            <a:r>
              <a:rPr sz="800" spc="1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.</a:t>
            </a:r>
            <a:r>
              <a:rPr lang="ru-RU" sz="800" spc="1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 Нахождение водителя-экспедитора на складе до завершения приемки товаров является обязательным.</a:t>
            </a:r>
            <a:endParaRPr sz="800" dirty="0">
              <a:solidFill>
                <a:schemeClr val="accent6">
                  <a:lumMod val="75000"/>
                </a:schemeClr>
              </a:solidFill>
              <a:latin typeface="Trebuchet MS"/>
              <a:cs typeface="Trebuchet MS"/>
            </a:endParaRPr>
          </a:p>
          <a:p>
            <a:pPr marL="279400" marR="13335" indent="-266700">
              <a:lnSpc>
                <a:spcPct val="101600"/>
              </a:lnSpc>
              <a:buAutoNum type="arabicPeriod"/>
              <a:tabLst>
                <a:tab pos="278765" algn="l"/>
                <a:tab pos="2794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Недопустимо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нахождение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территории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склада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водителя-экспедитора 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открытой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летней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обуви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одежде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(шорты,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шлепанцы,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сандалии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80" dirty="0">
                <a:solidFill>
                  <a:srgbClr val="424242"/>
                </a:solidFill>
                <a:latin typeface="Trebuchet MS"/>
                <a:cs typeface="Trebuchet MS"/>
              </a:rPr>
              <a:t>т.п.).</a:t>
            </a:r>
            <a:endParaRPr sz="800" dirty="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81900" y="9429111"/>
            <a:ext cx="1609725" cy="5429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40" y="727075"/>
            <a:ext cx="485775" cy="926782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6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7139" y="738885"/>
            <a:ext cx="5685790" cy="873495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79400" marR="5080" indent="-266700" algn="just">
              <a:lnSpc>
                <a:spcPct val="101600"/>
              </a:lnSpc>
              <a:spcBef>
                <a:spcPts val="85"/>
              </a:spcBef>
              <a:buAutoNum type="arabicPeriod" startAt="3"/>
              <a:tabLst>
                <a:tab pos="2794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склада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свежих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продуктов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дополнительное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требование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-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водители-экспедиторы,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доставляющие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ветеринарную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продукцию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(мясо,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рыба,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колбаса,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молоко и 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тд),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одеты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вместо жилета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чистый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халат.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Халаты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являются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личной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 err="1">
                <a:solidFill>
                  <a:srgbClr val="424242"/>
                </a:solidFill>
                <a:latin typeface="Trebuchet MS"/>
                <a:cs typeface="Trebuchet MS"/>
              </a:rPr>
              <a:t>спец.одеждой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экспедитора</a:t>
            </a:r>
            <a:r>
              <a:rPr lang="en-US" sz="800" spc="1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lang="ru-RU" sz="800" spc="10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и не предоставляются Покупателем</a:t>
            </a:r>
            <a:r>
              <a:rPr sz="800" spc="10" dirty="0" smtClean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buClr>
                <a:srgbClr val="424242"/>
              </a:buClr>
              <a:buFont typeface="Trebuchet MS"/>
              <a:buAutoNum type="arabicPeriod" startAt="3"/>
            </a:pPr>
            <a:endParaRPr sz="9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424242"/>
              </a:buClr>
              <a:buFont typeface="Trebuchet MS"/>
              <a:buAutoNum type="arabicPeriod" startAt="3"/>
            </a:pPr>
            <a:endParaRPr sz="7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Отказ</a:t>
            </a:r>
            <a:r>
              <a:rPr sz="800" b="1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приемке</a:t>
            </a:r>
            <a:r>
              <a:rPr sz="800" b="1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 dirty="0">
              <a:latin typeface="Trebuchet MS"/>
              <a:cs typeface="Trebuchet MS"/>
            </a:endParaRPr>
          </a:p>
          <a:p>
            <a:pPr marL="12700" marR="6985" algn="just">
              <a:lnSpc>
                <a:spcPct val="101600"/>
              </a:lnSpc>
              <a:spcBef>
                <a:spcPts val="5"/>
              </a:spcBef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Если при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приемке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 обнаружены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расхождения между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количеством,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указанным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накладной,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реальным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количеством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поставленного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товара,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 соответствует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условиям поставки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(недостача,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брак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иные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нарушения,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перечисленные в разделе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«отказ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приемке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товара»),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составляется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Акт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об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установленном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расхождении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количеству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качеству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приемке 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ТМЦ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российского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импортного производства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(ТОРГ-2_А). </a:t>
            </a: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этом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Поставщику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возвращается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только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бракованный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сверх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заказа.</a:t>
            </a:r>
            <a:endParaRPr sz="800" dirty="0">
              <a:latin typeface="Trebuchet MS"/>
              <a:cs typeface="Trebuchet MS"/>
            </a:endParaRPr>
          </a:p>
          <a:p>
            <a:pPr marL="12700" marR="12065" algn="just">
              <a:lnSpc>
                <a:spcPct val="101600"/>
              </a:lnSpc>
            </a:pP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полного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отказа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заполняется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акт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отказа,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котором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указана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причина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отказа.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На 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товаросопроводительных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документах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ставится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штамп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«Отказ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поставки».</a:t>
            </a:r>
            <a:endParaRPr sz="800" dirty="0">
              <a:latin typeface="Trebuchet MS"/>
              <a:cs typeface="Trebuchet MS"/>
            </a:endParaRPr>
          </a:p>
          <a:p>
            <a:pPr marL="12700" marR="8890" algn="just">
              <a:lnSpc>
                <a:spcPct val="101600"/>
              </a:lnSpc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Непринятые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товары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загружаются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прибывшую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машину,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которая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осуществляла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поставку,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вывозятся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территории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склада.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обязан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вывезти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товар,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которого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отказался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Покупатель,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сразу, </a:t>
            </a:r>
            <a:r>
              <a:rPr sz="800" spc="-75" dirty="0">
                <a:solidFill>
                  <a:srgbClr val="424242"/>
                </a:solidFill>
                <a:latin typeface="Trebuchet MS"/>
                <a:cs typeface="Trebuchet MS"/>
              </a:rPr>
              <a:t>т.к.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РЦ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хранит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товары,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которым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произошел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переход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права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собственности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Покупателя.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Возможные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причины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u="heavy" spc="15" dirty="0">
                <a:solidFill>
                  <a:srgbClr val="424242"/>
                </a:solidFill>
                <a:uFill>
                  <a:solidFill>
                    <a:srgbClr val="424242"/>
                  </a:solidFill>
                </a:uFill>
                <a:latin typeface="Trebuchet MS"/>
                <a:cs typeface="Trebuchet MS"/>
              </a:rPr>
              <a:t>частичного</a:t>
            </a:r>
            <a:r>
              <a:rPr sz="800" u="heavy" spc="-40" dirty="0">
                <a:solidFill>
                  <a:srgbClr val="424242"/>
                </a:solidFill>
                <a:uFill>
                  <a:solidFill>
                    <a:srgbClr val="424242"/>
                  </a:solidFill>
                </a:uFill>
                <a:latin typeface="Trebuchet MS"/>
                <a:cs typeface="Trebuchet MS"/>
              </a:rPr>
              <a:t> </a:t>
            </a:r>
            <a:r>
              <a:rPr sz="800" u="heavy" spc="25" dirty="0">
                <a:solidFill>
                  <a:srgbClr val="424242"/>
                </a:solidFill>
                <a:uFill>
                  <a:solidFill>
                    <a:srgbClr val="424242"/>
                  </a:solidFill>
                </a:uFill>
                <a:latin typeface="Trebuchet MS"/>
                <a:cs typeface="Trebuchet MS"/>
              </a:rPr>
              <a:t>возврата</a:t>
            </a:r>
            <a:r>
              <a:rPr sz="800" spc="1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товара: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испорченный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разбитый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некачественная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упаковка;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привезенного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превышает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</a:t>
            </a: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заказанного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короба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открытые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мокрые;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штрих-код,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код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маркировки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товаров,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акцизная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марка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поврежден(-ы)/затерт(-ы)/не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 err="1">
                <a:solidFill>
                  <a:srgbClr val="424242"/>
                </a:solidFill>
                <a:latin typeface="Trebuchet MS"/>
                <a:cs typeface="Trebuchet MS"/>
              </a:rPr>
              <a:t>считываются</a:t>
            </a:r>
            <a:r>
              <a:rPr sz="800" spc="5" dirty="0" smtClean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lang="ru-RU" sz="800" spc="5" dirty="0" smtClean="0">
              <a:solidFill>
                <a:srgbClr val="424242"/>
              </a:solidFill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lang="ru-RU" sz="800" b="1" spc="5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ш</a:t>
            </a:r>
            <a:r>
              <a:rPr lang="ru-RU" sz="800" b="1" spc="5" dirty="0" smtClean="0">
                <a:solidFill>
                  <a:schemeClr val="accent6">
                    <a:lumMod val="75000"/>
                  </a:schemeClr>
                </a:solidFill>
                <a:latin typeface="Trebuchet MS"/>
                <a:cs typeface="Trebuchet MS"/>
              </a:rPr>
              <a:t>трих-код короба для весового товара не содержит в себе информацию о точном весе короба </a:t>
            </a:r>
            <a:endParaRPr sz="800" b="1" dirty="0">
              <a:solidFill>
                <a:schemeClr val="accent6">
                  <a:lumMod val="75000"/>
                </a:schemeClr>
              </a:solidFill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расхождение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вложении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короб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(РСВ);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вес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паллеты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превышает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800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кг;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высота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паллеты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превышает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180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см;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продукты,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присутствующие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накладной,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но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отсутствующие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поставке;</a:t>
            </a:r>
            <a:endParaRPr sz="800" dirty="0">
              <a:latin typeface="Trebuchet MS"/>
              <a:cs typeface="Trebuchet MS"/>
            </a:endParaRPr>
          </a:p>
          <a:p>
            <a:pPr marL="641350" marR="13335" lvl="1" indent="-228600">
              <a:lnSpc>
                <a:spcPct val="101600"/>
              </a:lnSpc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качество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соответствует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требованиям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европаллета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многоразового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паллета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евростандарта</a:t>
            </a:r>
            <a:r>
              <a:rPr sz="800" spc="1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(размер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120х80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см).</a:t>
            </a:r>
            <a:endParaRPr sz="800" dirty="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buClr>
                <a:srgbClr val="424242"/>
              </a:buClr>
              <a:buFont typeface="Microsoft Sans Serif"/>
              <a:buChar char="●"/>
            </a:pPr>
            <a:endParaRPr sz="850" dirty="0">
              <a:latin typeface="Trebuchet MS"/>
              <a:cs typeface="Trebuchet MS"/>
            </a:endParaRPr>
          </a:p>
          <a:p>
            <a:pPr marL="546735">
              <a:lnSpc>
                <a:spcPct val="100000"/>
              </a:lnSpc>
              <a:spcBef>
                <a:spcPts val="5"/>
              </a:spcBef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Возможные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причины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u="heavy" spc="20" dirty="0">
                <a:solidFill>
                  <a:srgbClr val="424242"/>
                </a:solidFill>
                <a:uFill>
                  <a:solidFill>
                    <a:srgbClr val="424242"/>
                  </a:solidFill>
                </a:uFill>
                <a:latin typeface="Trebuchet MS"/>
                <a:cs typeface="Trebuchet MS"/>
              </a:rPr>
              <a:t>полного</a:t>
            </a:r>
            <a:r>
              <a:rPr sz="800" u="heavy" spc="-40" dirty="0">
                <a:solidFill>
                  <a:srgbClr val="424242"/>
                </a:solidFill>
                <a:uFill>
                  <a:solidFill>
                    <a:srgbClr val="424242"/>
                  </a:solidFill>
                </a:uFill>
                <a:latin typeface="Trebuchet MS"/>
                <a:cs typeface="Trebuchet MS"/>
              </a:rPr>
              <a:t> </a:t>
            </a:r>
            <a:r>
              <a:rPr sz="800" u="heavy" spc="25" dirty="0">
                <a:solidFill>
                  <a:srgbClr val="424242"/>
                </a:solidFill>
                <a:uFill>
                  <a:solidFill>
                    <a:srgbClr val="424242"/>
                  </a:solidFill>
                </a:uFill>
                <a:latin typeface="Trebuchet MS"/>
                <a:cs typeface="Trebuchet MS"/>
              </a:rPr>
              <a:t>возврата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товара: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нарушение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продольной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загрузки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товаром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транспорт;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нарушение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правил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сборки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стоковых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транзитных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заказов;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нарушение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правил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транспортировки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транспортном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средстве;</a:t>
            </a:r>
            <a:endParaRPr sz="800" dirty="0">
              <a:latin typeface="Trebuchet MS"/>
              <a:cs typeface="Trebuchet MS"/>
            </a:endParaRPr>
          </a:p>
          <a:p>
            <a:pPr marL="641350" marR="11430" lvl="1" indent="-228600">
              <a:lnSpc>
                <a:spcPct val="101600"/>
              </a:lnSpc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30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отсутствующим/неизвестным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поврежденным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штрих-кодом,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кодом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маркировки,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акцизной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маркой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применении;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несколько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артикулов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одной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коробке;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несоблюдение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срока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годности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ч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нн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ы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й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/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ж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нн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ы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товар,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который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отсутствует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насыпью,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отсутствие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паллет;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выходит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края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паллеты;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нарушенеи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правил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сток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арт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70" dirty="0">
                <a:solidFill>
                  <a:srgbClr val="424242"/>
                </a:solidFill>
                <a:latin typeface="Trebuchet MS"/>
                <a:cs typeface="Trebuchet MS"/>
              </a:rPr>
              <a:t>=1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пал;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опоздание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поставку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более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чем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30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минут;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незапланированное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прибытие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(заказ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был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авизован);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без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информации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русском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языке;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акцизная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марка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отсутствует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плохо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приклеена;</a:t>
            </a:r>
            <a:endParaRPr sz="800" dirty="0">
              <a:latin typeface="Trebuchet MS"/>
              <a:cs typeface="Trebuchet MS"/>
            </a:endParaRPr>
          </a:p>
          <a:p>
            <a:pPr marL="641350" marR="6985" lvl="1" indent="-228600" algn="just">
              <a:lnSpc>
                <a:spcPct val="101600"/>
              </a:lnSpc>
              <a:buFont typeface="Microsoft Sans Serif"/>
              <a:buChar char="●"/>
              <a:tabLst>
                <a:tab pos="64135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непредставление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оформление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товаросопроводительной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документации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(товарная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накладная,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ветеринарные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свидетельства,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сертификаты,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лицензии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пр.)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нарушением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требований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законодательства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РФ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Договора,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также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отсутствие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предусмотренной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законодательством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информации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потребителей;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0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расхождение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 err="1">
                <a:solidFill>
                  <a:srgbClr val="424242"/>
                </a:solidFill>
                <a:latin typeface="Trebuchet MS"/>
                <a:cs typeface="Trebuchet MS"/>
              </a:rPr>
              <a:t>во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lang="ru-RU" sz="800" spc="-40" dirty="0" smtClean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 err="1" smtClean="0">
                <a:solidFill>
                  <a:srgbClr val="424242"/>
                </a:solidFill>
                <a:latin typeface="Trebuchet MS"/>
                <a:cs typeface="Trebuchet MS"/>
              </a:rPr>
              <a:t>ложении</a:t>
            </a:r>
            <a:r>
              <a:rPr sz="800" spc="-40" dirty="0" smtClean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короб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(РСВ);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несоответствие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наименования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граммажа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заказом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Покупателя;</a:t>
            </a:r>
            <a:endParaRPr sz="800" dirty="0">
              <a:latin typeface="Trebuchet MS"/>
              <a:cs typeface="Trebuchet MS"/>
            </a:endParaRPr>
          </a:p>
          <a:p>
            <a:pPr marL="641350" lvl="1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отсутствие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неполная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информация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паспорте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паллеты;</a:t>
            </a:r>
            <a:endParaRPr sz="800" dirty="0">
              <a:latin typeface="Trebuchet MS"/>
              <a:cs typeface="Trebuchet MS"/>
            </a:endParaRPr>
          </a:p>
          <a:p>
            <a:pPr marL="641350" marR="6985" lvl="1" indent="-228600">
              <a:lnSpc>
                <a:spcPct val="101600"/>
              </a:lnSpc>
              <a:buFont typeface="Microsoft Sans Serif"/>
              <a:buChar char="●"/>
              <a:tabLst>
                <a:tab pos="640715" algn="l"/>
                <a:tab pos="64135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нарушение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действующего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законодательства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РФ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нормативно-правовых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документов,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том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числе,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но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ограничиваясь,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технических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регламентов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(ТР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ТС)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ГОСТ.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Процедура</a:t>
            </a:r>
            <a:r>
              <a:rPr sz="800" b="1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возврата</a:t>
            </a:r>
            <a:r>
              <a:rPr sz="800" b="1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принятого</a:t>
            </a:r>
            <a:r>
              <a:rPr sz="800" b="1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 dirty="0">
              <a:latin typeface="Trebuchet MS"/>
              <a:cs typeface="Trebuchet MS"/>
            </a:endParaRPr>
          </a:p>
          <a:p>
            <a:pPr marL="12700" marR="6985" algn="just">
              <a:lnSpc>
                <a:spcPct val="101600"/>
              </a:lnSpc>
            </a:pP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обнаружения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недостатков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товаров,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возникших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передачи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Покупателю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причинам,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возникшим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 этого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момента, Покупатель,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обнаруживший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недостатки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товаров,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возвращает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все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поставленные 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проверяемой партии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товары.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Указанный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передает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Поставщику соответствующее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уведомление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факсу,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электронной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почте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почте.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также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высылает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Поставщику Претензию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возврате,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которая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содержит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детальный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расчет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стоимости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возвращаемых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товаров.</a:t>
            </a:r>
            <a:endParaRPr sz="800" dirty="0">
              <a:latin typeface="Trebuchet MS"/>
              <a:cs typeface="Trebuchet MS"/>
            </a:endParaRPr>
          </a:p>
          <a:p>
            <a:pPr marL="12700" marR="5715" algn="just">
              <a:lnSpc>
                <a:spcPct val="1016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договаривается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дате/времени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забирает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(в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пределах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сроков,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установленных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Договором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поставки).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Возвращаемый товар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вывозится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Поставщиком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свой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счет.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может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 вывезен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территории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склада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только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предъявлении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доверенности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компании-получателя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принятие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возврата.</a:t>
            </a:r>
            <a:endParaRPr sz="800" dirty="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  <a:spcBef>
                <a:spcPts val="15"/>
              </a:spcBef>
            </a:pP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основании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возвратных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документов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задолженность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перед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Поставщиком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будет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уменьшена.</a:t>
            </a:r>
            <a:endParaRPr sz="800" dirty="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1900" y="9429111"/>
            <a:ext cx="1609725" cy="5429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0" y="727075"/>
            <a:ext cx="485775" cy="926782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7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7139" y="738885"/>
            <a:ext cx="5685790" cy="8567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00"/>
              </a:spcBef>
            </a:pP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доверенности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указаны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следующие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реквизиты: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ни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щ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номер,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дата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выдачи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срок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действия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доверенности;</a:t>
            </a:r>
            <a:endParaRPr sz="800" dirty="0">
              <a:latin typeface="Trebuchet MS"/>
              <a:cs typeface="Trebuchet MS"/>
            </a:endParaRPr>
          </a:p>
          <a:p>
            <a:pPr marL="469900" marR="5080" indent="-228600">
              <a:lnSpc>
                <a:spcPct val="101600"/>
              </a:lnSpc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подпись,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расшифровка</a:t>
            </a:r>
            <a:r>
              <a:rPr sz="800" spc="26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подписи,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должность</a:t>
            </a: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лица,</a:t>
            </a:r>
            <a:r>
              <a:rPr sz="800" spc="19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которого</a:t>
            </a: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выписана</a:t>
            </a: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доверенность;</a:t>
            </a:r>
            <a:r>
              <a:rPr sz="800" spc="19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паспортные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данные;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номер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претензии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Покупателя;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наименование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товарно-материальных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ценностей;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подпись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руководителя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главного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бухгалтера;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ч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щ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buClr>
                <a:srgbClr val="424242"/>
              </a:buClr>
              <a:buFont typeface="Microsoft Sans Serif"/>
              <a:buChar char="●"/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Возврат</a:t>
            </a:r>
            <a:r>
              <a:rPr sz="800" b="1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многооборотной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тары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 dirty="0">
              <a:latin typeface="Trebuchet MS"/>
              <a:cs typeface="Trebuchet MS"/>
            </a:endParaRPr>
          </a:p>
          <a:p>
            <a:pPr marL="12700" marR="5080" indent="457200" algn="just">
              <a:lnSpc>
                <a:spcPct val="1016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Многооборотная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возвратная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тара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подлежат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возврату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Поставщику,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стоимость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включена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цену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 исключением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случая,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если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товаросопроводительных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документах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указывает,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что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тара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является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возвратной.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8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указанном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тара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возвращается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Поставщику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момент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получения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Покупателем.</a:t>
            </a:r>
            <a:endParaRPr sz="800" dirty="0">
              <a:latin typeface="Trebuchet MS"/>
              <a:cs typeface="Trebuchet MS"/>
            </a:endParaRPr>
          </a:p>
          <a:p>
            <a:pPr marL="469900" algn="just">
              <a:lnSpc>
                <a:spcPct val="100000"/>
              </a:lnSpc>
              <a:spcBef>
                <a:spcPts val="15"/>
              </a:spcBef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Стоимость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многооборотной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тары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товаросопроводительных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документах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указывается.</a:t>
            </a:r>
            <a:endParaRPr sz="800" dirty="0">
              <a:latin typeface="Trebuchet MS"/>
              <a:cs typeface="Trebuchet MS"/>
            </a:endParaRPr>
          </a:p>
          <a:p>
            <a:pPr marL="12700" marR="12065" indent="457200" algn="just">
              <a:lnSpc>
                <a:spcPct val="101600"/>
              </a:lnSpc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Если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отказался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получения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многооборотной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возвратной тары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момент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поставки,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несет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ответственность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сохранность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многооборотной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тары.</a:t>
            </a:r>
            <a:endParaRPr sz="800" dirty="0">
              <a:latin typeface="Trebuchet MS"/>
              <a:cs typeface="Trebuchet MS"/>
            </a:endParaRPr>
          </a:p>
          <a:p>
            <a:pPr marL="12700" marR="9525" indent="457200" algn="just">
              <a:lnSpc>
                <a:spcPct val="101600"/>
              </a:lnSpc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Покупатель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 осуществляет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хранение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многооборотной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тары,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также вправе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утилизировать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тару,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возложив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все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расходы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утилизации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Поставщика.</a:t>
            </a:r>
            <a:endParaRPr sz="800" dirty="0">
              <a:latin typeface="Trebuchet MS"/>
              <a:cs typeface="Trebuchet MS"/>
            </a:endParaRPr>
          </a:p>
          <a:p>
            <a:pPr marL="469900" algn="just">
              <a:lnSpc>
                <a:spcPct val="100000"/>
              </a:lnSpc>
              <a:spcBef>
                <a:spcPts val="15"/>
              </a:spcBef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возврата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многооборотной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тары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склада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представитель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иметь: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оригинальную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доверенность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Поставщика;</a:t>
            </a:r>
            <a:endParaRPr sz="800" dirty="0">
              <a:latin typeface="Trebuchet MS"/>
              <a:cs typeface="Trebuchet MS"/>
            </a:endParaRPr>
          </a:p>
          <a:p>
            <a:pPr marL="469900" marR="5715" indent="-228600">
              <a:lnSpc>
                <a:spcPct val="101600"/>
              </a:lnSpc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запись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товаросопроводительных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документах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отдельный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документ 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котором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указывается,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что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многооборотная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тара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является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возвратной;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документ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возврат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многооборотной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тары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может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формате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ТТН/ТН/бумажного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УПД.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424242"/>
              </a:buClr>
              <a:buFont typeface="Microsoft Sans Serif"/>
              <a:buChar char="●"/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Поставка</a:t>
            </a:r>
            <a:r>
              <a:rPr sz="800" b="1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товаров</a:t>
            </a:r>
            <a:r>
              <a:rPr sz="800" b="1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3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b="1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особыми</a:t>
            </a:r>
            <a:r>
              <a:rPr sz="800" b="1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условиями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 dirty="0">
              <a:latin typeface="Trebuchet MS"/>
              <a:cs typeface="Trebuchet MS"/>
            </a:endParaRPr>
          </a:p>
          <a:p>
            <a:pPr marL="12700" marR="5715" indent="457200" algn="just">
              <a:lnSpc>
                <a:spcPct val="1016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Поставка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информационных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носителей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может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поставляться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поштучно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соответствии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заказом,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этом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единиц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коробке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оговаривается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Покупателем.</a:t>
            </a:r>
            <a:endParaRPr sz="800" dirty="0">
              <a:latin typeface="Trebuchet MS"/>
              <a:cs typeface="Trebuchet MS"/>
            </a:endParaRPr>
          </a:p>
          <a:p>
            <a:pPr marL="12700" marR="7620" indent="457200" algn="just">
              <a:lnSpc>
                <a:spcPct val="1016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Невозможна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поставка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двух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заказов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одной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паллете.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Правила по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регистрации,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срокам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поставки,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транспортировке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товара,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также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процедура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возврата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паллет,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поставки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нескольких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заказов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причины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отказа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применимы.</a:t>
            </a:r>
            <a:endParaRPr sz="800" dirty="0">
              <a:latin typeface="Trebuchet MS"/>
              <a:cs typeface="Trebuchet MS"/>
            </a:endParaRPr>
          </a:p>
          <a:p>
            <a:pPr marL="12700" marR="5080" indent="457200" algn="just">
              <a:lnSpc>
                <a:spcPct val="1016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Поставка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алкогольной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продукции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осуществляется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соответствии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Федеральным Законом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 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22.11.1995 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5" dirty="0">
                <a:solidFill>
                  <a:srgbClr val="424242"/>
                </a:solidFill>
                <a:latin typeface="Trebuchet MS"/>
                <a:cs typeface="Trebuchet MS"/>
              </a:rPr>
              <a:t>N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171-ФЗ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(ред.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 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02.11.2013)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«О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государственном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регулировании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производства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оборота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этилового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спирта,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алкогольной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спиртосодержащей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продукции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об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ограничении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потребления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(распития)алкогольной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продукции».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Правила</a:t>
            </a:r>
            <a:r>
              <a:rPr sz="800" b="1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перевозок</a:t>
            </a:r>
            <a:r>
              <a:rPr sz="800" b="1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скоропортящихся</a:t>
            </a:r>
            <a:r>
              <a:rPr sz="800" b="1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грузов</a:t>
            </a:r>
            <a:r>
              <a:rPr sz="800" b="1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автотранспортом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 dirty="0">
              <a:latin typeface="Trebuchet MS"/>
              <a:cs typeface="Trebuchet MS"/>
            </a:endParaRPr>
          </a:p>
          <a:p>
            <a:pPr marL="12700" marR="12700" indent="457200" algn="just">
              <a:lnSpc>
                <a:spcPct val="101600"/>
              </a:lnSpc>
              <a:spcBef>
                <a:spcPts val="5"/>
              </a:spcBef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К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скоропортящимся относятся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грузы,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которые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обеспечения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сохранности при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перевозке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требуют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соблюдения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температурного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режима.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Скоропортящиеся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грузы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подразделяются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следующие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группы:</a:t>
            </a:r>
            <a:endParaRPr sz="800" dirty="0">
              <a:latin typeface="Trebuchet MS"/>
              <a:cs typeface="Trebuchet MS"/>
            </a:endParaRPr>
          </a:p>
          <a:p>
            <a:pPr marL="469900" indent="-228600" algn="just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90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продукты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растительного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происхождения: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фрукты,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ягоды,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овощи,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грибы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др.;</a:t>
            </a:r>
            <a:endParaRPr sz="800" dirty="0">
              <a:latin typeface="Trebuchet MS"/>
              <a:cs typeface="Trebuchet MS"/>
            </a:endParaRPr>
          </a:p>
          <a:p>
            <a:pPr marL="469900" indent="-228600" algn="just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90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продукты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животного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происхождения: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мясо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различных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животных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птиц,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рыба,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икра,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молоко,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яйца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др.;</a:t>
            </a:r>
            <a:endParaRPr sz="800" dirty="0">
              <a:latin typeface="Trebuchet MS"/>
              <a:cs typeface="Trebuchet MS"/>
            </a:endParaRPr>
          </a:p>
          <a:p>
            <a:pPr marL="469900" marR="10160" indent="-228600" algn="just">
              <a:lnSpc>
                <a:spcPct val="101600"/>
              </a:lnSpc>
              <a:buFont typeface="Microsoft Sans Serif"/>
              <a:buChar char="●"/>
              <a:tabLst>
                <a:tab pos="46990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продукты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переработки: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молочные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продукты,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жиры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различные,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замороженные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плоды,</a:t>
            </a:r>
            <a:r>
              <a:rPr sz="800" spc="2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колбасные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изделия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другие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мясные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продукты,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сыры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80" dirty="0">
                <a:solidFill>
                  <a:srgbClr val="424242"/>
                </a:solidFill>
                <a:latin typeface="Trebuchet MS"/>
                <a:cs typeface="Trebuchet MS"/>
              </a:rPr>
              <a:t>т.п.;</a:t>
            </a:r>
            <a:endParaRPr sz="800" dirty="0">
              <a:latin typeface="Trebuchet MS"/>
              <a:cs typeface="Trebuchet MS"/>
            </a:endParaRPr>
          </a:p>
          <a:p>
            <a:pPr marL="469900" indent="-228600" algn="just">
              <a:lnSpc>
                <a:spcPct val="100000"/>
              </a:lnSpc>
              <a:spcBef>
                <a:spcPts val="10"/>
              </a:spcBef>
              <a:buFont typeface="Microsoft Sans Serif"/>
              <a:buChar char="●"/>
              <a:tabLst>
                <a:tab pos="4699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живые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растения: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саженцы,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цветы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др.</a:t>
            </a:r>
            <a:endParaRPr sz="800" dirty="0">
              <a:latin typeface="Trebuchet MS"/>
              <a:cs typeface="Trebuchet MS"/>
            </a:endParaRPr>
          </a:p>
          <a:p>
            <a:pPr marL="12700" marR="5080" indent="457200" algn="just">
              <a:lnSpc>
                <a:spcPct val="101600"/>
              </a:lnSpc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Предъявляемые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грузоотправителем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скоропортящиеся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грузы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иметь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погрузке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температуру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выше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допустимой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данного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вида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продукции.</a:t>
            </a:r>
            <a:endParaRPr sz="800" dirty="0">
              <a:latin typeface="Trebuchet MS"/>
              <a:cs typeface="Trebuchet MS"/>
            </a:endParaRPr>
          </a:p>
          <a:p>
            <a:pPr marL="12700" marR="7620" indent="267970" algn="just">
              <a:lnSpc>
                <a:spcPct val="1016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Подвижной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состав,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подаваемый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скоропортящихся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грузов,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отвечать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установленным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санитарным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требованиям.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Скоропортящиеся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грузы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предъявляться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перевозке 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транспортабельном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состоянии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соответствовать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по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качеству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упаковке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требованиям,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установленным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стандартами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техническими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условиями.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Тара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исправной,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прочной,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сухой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чистой,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иметь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постороннего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запаха.</a:t>
            </a:r>
            <a:endParaRPr sz="800" dirty="0">
              <a:latin typeface="Trebuchet MS"/>
              <a:cs typeface="Trebuchet MS"/>
            </a:endParaRPr>
          </a:p>
          <a:p>
            <a:pPr marL="12700" marR="8255" indent="267970" algn="just">
              <a:lnSpc>
                <a:spcPct val="101600"/>
              </a:lnSpc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Фрукты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овощи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принимаются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перевозке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только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затаренном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виде.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Для упаковки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плодов и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овощей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применяются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типы ящиков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соответствии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установленными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ГОСТами.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Предъявляемые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перевозке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плоды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овощи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уложены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тару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плотно,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уровень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краями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тары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так,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чтобы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они не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бились 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мялись.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Фрукты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овощи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предъявляться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отсортированными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степени зрелости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сортам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соответствии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требованиями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стандартов.</a:t>
            </a:r>
            <a:endParaRPr sz="800" dirty="0">
              <a:latin typeface="Trebuchet MS"/>
              <a:cs typeface="Trebuchet MS"/>
            </a:endParaRPr>
          </a:p>
          <a:p>
            <a:pPr marL="12700" marR="10795" algn="just">
              <a:lnSpc>
                <a:spcPct val="1016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Мясные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продукты,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также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сырые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животные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продукты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принимаются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перевозке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только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наличии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ветеринарных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свидетельств,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выдаваемых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органами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ветеринарно-санитарного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надзора.</a:t>
            </a:r>
            <a:endParaRPr sz="800" dirty="0">
              <a:latin typeface="Trebuchet MS"/>
              <a:cs typeface="Trebuchet MS"/>
            </a:endParaRPr>
          </a:p>
          <a:p>
            <a:pPr marL="12700" marR="8890" indent="210820" algn="just">
              <a:lnSpc>
                <a:spcPct val="101600"/>
              </a:lnSpc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Допускается совместная перевозка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одном автомобиле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разных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видов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скоропортящихся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грузов,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входящих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одну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группу,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которых установлен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одинаковый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температурный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режим,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 в течение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времени,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установленного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наименее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стойкого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груза.</a:t>
            </a:r>
            <a:endParaRPr sz="800" dirty="0">
              <a:latin typeface="Trebuchet MS"/>
              <a:cs typeface="Trebuchet MS"/>
            </a:endParaRPr>
          </a:p>
          <a:p>
            <a:pPr marL="140970" algn="just">
              <a:lnSpc>
                <a:spcPct val="100000"/>
              </a:lnSpc>
              <a:spcBef>
                <a:spcPts val="15"/>
              </a:spcBef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Совместная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перевозка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грузов,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входящих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разные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группы,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допускается.</a:t>
            </a:r>
            <a:endParaRPr sz="800" dirty="0">
              <a:latin typeface="Trebuchet MS"/>
              <a:cs typeface="Trebuchet MS"/>
            </a:endParaRPr>
          </a:p>
          <a:p>
            <a:pPr marL="166370" algn="just">
              <a:lnSpc>
                <a:spcPct val="100000"/>
              </a:lnSpc>
              <a:spcBef>
                <a:spcPts val="15"/>
              </a:spcBef>
            </a:pP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допускаются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совместной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перевозке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одном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автомобиле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другими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продуктами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следующие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грузы: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рыба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замороженная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охлажденная;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ь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ь</a:t>
            </a:r>
            <a:r>
              <a:rPr sz="800" spc="-125" dirty="0">
                <a:solidFill>
                  <a:srgbClr val="424242"/>
                </a:solidFill>
                <a:latin typeface="Trebuchet MS"/>
                <a:cs typeface="Trebuchet MS"/>
              </a:rPr>
              <a:t>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ы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со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я</a:t>
            </a:r>
            <a:r>
              <a:rPr sz="800" spc="-125" dirty="0">
                <a:solidFill>
                  <a:srgbClr val="424242"/>
                </a:solidFill>
                <a:latin typeface="Trebuchet MS"/>
                <a:cs typeface="Trebuchet MS"/>
              </a:rPr>
              <a:t>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рыбокопчености;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сухая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копчено-вяленая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рыба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сухие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рыбные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концентраты;</a:t>
            </a:r>
            <a:endParaRPr sz="800" dirty="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1900" y="9429117"/>
            <a:ext cx="1609725" cy="5429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0" y="727075"/>
            <a:ext cx="485775" cy="926782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8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7139" y="738885"/>
            <a:ext cx="5683250" cy="1757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spcBef>
                <a:spcPts val="100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я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х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ж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нн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80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мясокопчености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копченые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колбасы;</a:t>
            </a:r>
            <a:endParaRPr sz="80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сыры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всех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видов;</a:t>
            </a:r>
            <a:endParaRPr sz="80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плоды,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обладающие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сильным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ароматом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(апельсины,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лимоны,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мандарины,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дыни);</a:t>
            </a:r>
            <a:endParaRPr sz="80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щ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х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75" dirty="0">
                <a:solidFill>
                  <a:srgbClr val="424242"/>
                </a:solidFill>
                <a:latin typeface="Trebuchet MS"/>
                <a:cs typeface="Trebuchet MS"/>
              </a:rPr>
              <a:t>(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-125" dirty="0">
                <a:solidFill>
                  <a:srgbClr val="424242"/>
                </a:solidFill>
                <a:latin typeface="Trebuchet MS"/>
                <a:cs typeface="Trebuchet MS"/>
              </a:rPr>
              <a:t>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ч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-75" dirty="0">
                <a:solidFill>
                  <a:srgbClr val="424242"/>
                </a:solidFill>
                <a:latin typeface="Trebuchet MS"/>
                <a:cs typeface="Trebuchet MS"/>
              </a:rPr>
              <a:t>)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;</a:t>
            </a:r>
            <a:endParaRPr sz="80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жж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х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бо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ы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endParaRPr sz="800">
              <a:latin typeface="Trebuchet MS"/>
              <a:cs typeface="Trebuchet MS"/>
            </a:endParaRPr>
          </a:p>
          <a:p>
            <a:pPr marL="469900" algn="just">
              <a:lnSpc>
                <a:spcPct val="100000"/>
              </a:lnSpc>
              <a:spcBef>
                <a:spcPts val="15"/>
              </a:spcBef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Перевозка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замороженных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грузов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совместно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охлажденными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продуктами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допускается.</a:t>
            </a:r>
            <a:endParaRPr sz="800">
              <a:latin typeface="Trebuchet MS"/>
              <a:cs typeface="Trebuchet MS"/>
            </a:endParaRPr>
          </a:p>
          <a:p>
            <a:pPr marL="12700" marR="5080" indent="457200" algn="just">
              <a:lnSpc>
                <a:spcPct val="101600"/>
              </a:lnSpc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Грузоотправитель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несет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ответственность за правильность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укладки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скоропортящегося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груза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 кузове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подвижного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состава.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Загруженные автомобили-рефрижераторы, автомобили-фургоны и цистерны-молоковозы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опломбированы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грузоотправителем.</a:t>
            </a:r>
            <a:endParaRPr sz="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40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ин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ми</a:t>
            </a:r>
            <a:r>
              <a:rPr sz="800" b="1" spc="-20" dirty="0">
                <a:solidFill>
                  <a:srgbClr val="424242"/>
                </a:solidFill>
                <a:latin typeface="Trebuchet MS"/>
                <a:cs typeface="Trebuchet MS"/>
              </a:rPr>
              <a:t>ч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я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уп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-1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вк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endParaRPr sz="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должен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поставлять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следующие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товары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динамичной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упаковке: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75739" y="2472435"/>
            <a:ext cx="4208145" cy="642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товары,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продажа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которых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превышает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25%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количества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одной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паллеты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день;</a:t>
            </a:r>
            <a:endParaRPr sz="800">
              <a:latin typeface="Trebuchet MS"/>
              <a:cs typeface="Trebuchet MS"/>
            </a:endParaRPr>
          </a:p>
          <a:p>
            <a:pPr marL="241300" marR="5080" indent="-228600">
              <a:lnSpc>
                <a:spcPct val="101600"/>
              </a:lnSpc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товары</a:t>
            </a:r>
            <a:r>
              <a:rPr sz="800" spc="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массового</a:t>
            </a:r>
            <a:r>
              <a:rPr sz="800" spc="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спроса:</a:t>
            </a:r>
            <a:r>
              <a:rPr sz="800" spc="19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бакалея,</a:t>
            </a: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алкогольные</a:t>
            </a:r>
            <a:r>
              <a:rPr sz="800" spc="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1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безалкогольные</a:t>
            </a:r>
            <a:r>
              <a:rPr sz="800" spc="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напитки,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детское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питание,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бытовая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424242"/>
                </a:solidFill>
                <a:latin typeface="Trebuchet MS"/>
                <a:cs typeface="Trebuchet MS"/>
              </a:rPr>
              <a:t>химия,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парфюмерные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товары;</a:t>
            </a:r>
            <a:endParaRPr sz="80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товары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сезонного</a:t>
            </a:r>
            <a:r>
              <a:rPr sz="800" spc="-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спроса;</a:t>
            </a:r>
            <a:endParaRPr sz="80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тяжелые,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хрупкие,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длинные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товары.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81648" y="2596260"/>
            <a:ext cx="10452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корм</a:t>
            </a:r>
            <a:r>
              <a:rPr sz="800" spc="7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7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животных,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7139" y="3215385"/>
            <a:ext cx="5684520" cy="4131003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365760">
              <a:lnSpc>
                <a:spcPct val="101600"/>
              </a:lnSpc>
              <a:spcBef>
                <a:spcPts val="85"/>
              </a:spcBef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Для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таких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товаров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обязательная</a:t>
            </a:r>
            <a:r>
              <a:rPr sz="800" spc="18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упаковка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70" dirty="0">
                <a:solidFill>
                  <a:srgbClr val="424242"/>
                </a:solidFill>
                <a:latin typeface="Trebuchet MS"/>
                <a:cs typeface="Trebuchet MS"/>
              </a:rPr>
              <a:t>–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это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картонная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коробка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перфорацией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(динамичная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10" dirty="0">
                <a:solidFill>
                  <a:srgbClr val="424242"/>
                </a:solidFill>
                <a:latin typeface="Trebuchet MS"/>
                <a:cs typeface="Trebuchet MS"/>
              </a:rPr>
              <a:t>упаковка).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Размер: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им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ы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об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:</a:t>
            </a:r>
            <a:endParaRPr sz="800" dirty="0">
              <a:latin typeface="Trebuchet MS"/>
              <a:cs typeface="Trebuchet MS"/>
            </a:endParaRPr>
          </a:p>
          <a:p>
            <a:pPr marL="166370">
              <a:lnSpc>
                <a:spcPct val="100000"/>
              </a:lnSpc>
              <a:spcBef>
                <a:spcPts val="15"/>
              </a:spcBef>
            </a:pP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ин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70" dirty="0">
                <a:solidFill>
                  <a:srgbClr val="424242"/>
                </a:solidFill>
                <a:latin typeface="Trebuchet MS"/>
                <a:cs typeface="Trebuchet MS"/>
              </a:rPr>
              <a:t>=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3</a:t>
            </a:r>
            <a:r>
              <a:rPr sz="800" spc="70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endParaRPr sz="800" dirty="0">
              <a:latin typeface="Trebuchet MS"/>
              <a:cs typeface="Trebuchet MS"/>
            </a:endParaRPr>
          </a:p>
          <a:p>
            <a:pPr marL="166370" marR="4245610">
              <a:lnSpc>
                <a:spcPct val="101600"/>
              </a:lnSpc>
            </a:pP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ш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ин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90" dirty="0">
                <a:solidFill>
                  <a:srgbClr val="424242"/>
                </a:solidFill>
                <a:latin typeface="Trebuchet MS"/>
                <a:cs typeface="Trebuchet MS"/>
              </a:rPr>
              <a:t>(</a:t>
            </a:r>
            <a:r>
              <a:rPr sz="800" spc="-60" dirty="0">
                <a:solidFill>
                  <a:srgbClr val="424242"/>
                </a:solidFill>
                <a:latin typeface="Trebuchet MS"/>
                <a:cs typeface="Trebuchet MS"/>
              </a:rPr>
              <a:t>ф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й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ин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800" spc="-70" dirty="0">
                <a:solidFill>
                  <a:srgbClr val="424242"/>
                </a:solidFill>
                <a:latin typeface="Trebuchet MS"/>
                <a:cs typeface="Trebuchet MS"/>
              </a:rPr>
              <a:t>)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70" dirty="0">
                <a:solidFill>
                  <a:srgbClr val="424242"/>
                </a:solidFill>
                <a:latin typeface="Trebuchet MS"/>
                <a:cs typeface="Trebuchet MS"/>
              </a:rPr>
              <a:t>=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800" spc="70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</a:t>
            </a:r>
            <a:r>
              <a:rPr sz="800" spc="-120" dirty="0">
                <a:solidFill>
                  <a:srgbClr val="424242"/>
                </a:solidFill>
                <a:latin typeface="Trebuchet MS"/>
                <a:cs typeface="Trebuchet MS"/>
              </a:rPr>
              <a:t>. 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ы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со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70" dirty="0">
                <a:solidFill>
                  <a:srgbClr val="424242"/>
                </a:solidFill>
                <a:latin typeface="Trebuchet MS"/>
                <a:cs typeface="Trebuchet MS"/>
              </a:rPr>
              <a:t>=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800" spc="70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м</a:t>
            </a:r>
            <a:r>
              <a:rPr sz="800" spc="-135" dirty="0">
                <a:solidFill>
                  <a:srgbClr val="424242"/>
                </a:solidFill>
                <a:latin typeface="Trebuchet MS"/>
                <a:cs typeface="Trebuchet MS"/>
              </a:rPr>
              <a:t>.</a:t>
            </a:r>
            <a:endParaRPr sz="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Перфорация: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должна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находиться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наименьшей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5" dirty="0">
                <a:solidFill>
                  <a:srgbClr val="424242"/>
                </a:solidFill>
                <a:latin typeface="Trebuchet MS"/>
                <a:cs typeface="Trebuchet MS"/>
              </a:rPr>
              <a:t>стороне</a:t>
            </a:r>
            <a:r>
              <a:rPr sz="800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коробки;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легко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открываться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вручную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без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инструмента;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коробке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инструкции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открытию.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424242"/>
              </a:buClr>
              <a:buFont typeface="Microsoft Sans Serif"/>
              <a:buChar char="●"/>
            </a:pPr>
            <a:endParaRPr sz="800" dirty="0">
              <a:solidFill>
                <a:srgbClr val="C00000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4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b="1" spc="-10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35" dirty="0">
                <a:solidFill>
                  <a:srgbClr val="424242"/>
                </a:solidFill>
                <a:latin typeface="Trebuchet MS"/>
                <a:cs typeface="Trebuchet MS"/>
              </a:rPr>
              <a:t>э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ти</a:t>
            </a:r>
            <a:r>
              <a:rPr sz="800" b="1" spc="-1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ти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ния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 dirty="0">
              <a:latin typeface="Trebuchet MS"/>
              <a:cs typeface="Trebuchet MS"/>
            </a:endParaRPr>
          </a:p>
          <a:p>
            <a:pPr marL="12700" marR="5080" algn="just">
              <a:lnSpc>
                <a:spcPct val="101600"/>
              </a:lnSpc>
            </a:pP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Товары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этикетированы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соответствии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требованиями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законодательства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5" dirty="0">
                <a:solidFill>
                  <a:srgbClr val="424242"/>
                </a:solidFill>
                <a:latin typeface="Trebuchet MS"/>
                <a:cs typeface="Trebuchet MS"/>
              </a:rPr>
              <a:t>РФ</a:t>
            </a:r>
            <a:r>
              <a:rPr sz="800" spc="6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поставляться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нанесенным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 каждую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товарную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единицу штрих-кодом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(в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системе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кодирования </a:t>
            </a:r>
            <a:r>
              <a:rPr sz="800" spc="70" dirty="0">
                <a:solidFill>
                  <a:srgbClr val="424242"/>
                </a:solidFill>
                <a:latin typeface="Trebuchet MS"/>
                <a:cs typeface="Trebuchet MS"/>
              </a:rPr>
              <a:t>EAN/UNISCAN </a:t>
            </a:r>
            <a:r>
              <a:rPr sz="800" spc="7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иной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системе,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согласованной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Покупателем),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за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исключением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товаров,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которые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нанесение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штрих-кодов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невозможно.</a:t>
            </a:r>
            <a:endParaRPr sz="800" dirty="0">
              <a:latin typeface="Trebuchet MS"/>
              <a:cs typeface="Trebuchet MS"/>
            </a:endParaRPr>
          </a:p>
          <a:p>
            <a:pPr marL="63500" algn="just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Требования,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предъявляемые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этикетке: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этикетка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импортных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продуктов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русском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языке;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этикетки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должны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закрывать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название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продукта;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этикетка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должна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находиться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упаковке</a:t>
            </a:r>
            <a:r>
              <a:rPr sz="800" spc="-4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5" dirty="0">
                <a:solidFill>
                  <a:srgbClr val="424242"/>
                </a:solidFill>
                <a:latin typeface="Trebuchet MS"/>
                <a:cs typeface="Trebuchet MS"/>
              </a:rPr>
              <a:t>(таре);</a:t>
            </a:r>
            <a:endParaRPr sz="800" dirty="0">
              <a:latin typeface="Trebuchet MS"/>
              <a:cs typeface="Trebuchet MS"/>
            </a:endParaRPr>
          </a:p>
          <a:p>
            <a:pPr marL="469900" marR="5080" indent="-228600">
              <a:lnSpc>
                <a:spcPct val="101600"/>
              </a:lnSpc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dirty="0">
                <a:solidFill>
                  <a:srgbClr val="424242"/>
                </a:solidFill>
                <a:latin typeface="Trebuchet MS"/>
                <a:cs typeface="Trebuchet MS"/>
              </a:rPr>
              <a:t>этикетка,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содержащая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штрих-код,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должна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всегда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быть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вшита</a:t>
            </a:r>
            <a:r>
              <a:rPr sz="800" spc="1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800" spc="114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прикреплена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таким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образом,</a:t>
            </a:r>
            <a:r>
              <a:rPr sz="800" spc="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чтобы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клиент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смог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переместить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другое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изделие;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этикетка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гарантировать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ее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сохранность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течение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всего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срока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годности;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этикетка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должна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соответствовать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требованиям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законодательства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РФ;</a:t>
            </a:r>
            <a:endParaRPr sz="800" dirty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наличие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двойных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этикеток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допускается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случае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отсутствия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противоречий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друг</a:t>
            </a:r>
            <a:r>
              <a:rPr sz="800" spc="-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20" dirty="0">
                <a:solidFill>
                  <a:srgbClr val="424242"/>
                </a:solidFill>
                <a:latin typeface="Trebuchet MS"/>
                <a:cs typeface="Trebuchet MS"/>
              </a:rPr>
              <a:t>другу.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9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750" dirty="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</a:pPr>
            <a:r>
              <a:rPr sz="800" b="1" spc="5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spc="-40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дн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800" b="1" spc="-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b="1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800" b="1" spc="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800" b="1" spc="30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800" b="1" spc="2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800" b="1" spc="1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endParaRPr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 dirty="0">
              <a:latin typeface="Trebuchet MS"/>
              <a:cs typeface="Trebuchet MS"/>
            </a:endParaRPr>
          </a:p>
          <a:p>
            <a:pPr marL="12700" marR="9525" algn="just">
              <a:lnSpc>
                <a:spcPct val="101600"/>
              </a:lnSpc>
            </a:pP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Поставщик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обязан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поставлять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товары,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срок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годности </a:t>
            </a:r>
            <a:r>
              <a:rPr sz="800" spc="5" dirty="0">
                <a:solidFill>
                  <a:srgbClr val="424242"/>
                </a:solidFill>
                <a:latin typeface="Trebuchet MS"/>
                <a:cs typeface="Trebuchet MS"/>
              </a:rPr>
              <a:t>(срок </a:t>
            </a:r>
            <a:r>
              <a:rPr sz="800" spc="15" dirty="0">
                <a:solidFill>
                  <a:srgbClr val="424242"/>
                </a:solidFill>
                <a:latin typeface="Trebuchet MS"/>
                <a:cs typeface="Trebuchet MS"/>
              </a:rPr>
              <a:t>службы)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которых составляет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не менее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двух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третей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от </a:t>
            </a:r>
            <a:r>
              <a:rPr sz="800" spc="-229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установленного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товар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общего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30" dirty="0">
                <a:solidFill>
                  <a:srgbClr val="424242"/>
                </a:solidFill>
                <a:latin typeface="Trebuchet MS"/>
                <a:cs typeface="Trebuchet MS"/>
              </a:rPr>
              <a:t>срока</a:t>
            </a:r>
            <a:r>
              <a:rPr sz="800" spc="-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20" dirty="0">
                <a:solidFill>
                  <a:srgbClr val="424242"/>
                </a:solidFill>
                <a:latin typeface="Trebuchet MS"/>
                <a:cs typeface="Trebuchet MS"/>
              </a:rPr>
              <a:t>годности/хранения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424242"/>
                </a:solidFill>
                <a:latin typeface="Trebuchet MS"/>
                <a:cs typeface="Trebuchet MS"/>
              </a:rPr>
              <a:t>(срока</a:t>
            </a:r>
            <a:r>
              <a:rPr sz="800" spc="-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424242"/>
                </a:solidFill>
                <a:latin typeface="Trebuchet MS"/>
                <a:cs typeface="Trebuchet MS"/>
              </a:rPr>
              <a:t>службы).</a:t>
            </a:r>
            <a:endParaRPr sz="800" dirty="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1900" y="9429117"/>
            <a:ext cx="1609725" cy="54292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0" y="727075"/>
            <a:ext cx="485775" cy="9267824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400" spc="35" dirty="0">
                <a:solidFill>
                  <a:srgbClr val="D52A1D"/>
                </a:solidFill>
              </a:rPr>
              <a:t>9</a:t>
            </a:fld>
            <a:r>
              <a:rPr spc="35" dirty="0"/>
              <a:t>/12</a:t>
            </a:r>
            <a:endParaRPr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17407</TotalTime>
  <Words>4633</Words>
  <Application>Microsoft Office PowerPoint</Application>
  <PresentationFormat>Произвольный</PresentationFormat>
  <Paragraphs>427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Calibri</vt:lpstr>
      <vt:lpstr>Gilroy ExtraBold</vt:lpstr>
      <vt:lpstr>Microsoft Sans Serif</vt:lpstr>
      <vt:lpstr>Roboto</vt:lpstr>
      <vt:lpstr>Times New Roman</vt:lpstr>
      <vt:lpstr>Trebuchet MS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приемки товаров на Объектах АШАН Ритейл Россия 2024</dc:title>
  <dc:creator>Denis SHASHKOV</dc:creator>
  <cp:lastModifiedBy>Denis SHASHKOV</cp:lastModifiedBy>
  <cp:revision>42</cp:revision>
  <dcterms:created xsi:type="dcterms:W3CDTF">2024-12-09T08:40:50Z</dcterms:created>
  <dcterms:modified xsi:type="dcterms:W3CDTF">2025-09-11T08:40:57Z</dcterms:modified>
</cp:coreProperties>
</file>